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7"/>
  </p:notesMasterIdLst>
  <p:handoutMasterIdLst>
    <p:handoutMasterId r:id="rId38"/>
  </p:handoutMasterIdLst>
  <p:sldIdLst>
    <p:sldId id="744" r:id="rId2"/>
    <p:sldId id="791" r:id="rId3"/>
    <p:sldId id="785" r:id="rId4"/>
    <p:sldId id="786" r:id="rId5"/>
    <p:sldId id="898" r:id="rId6"/>
    <p:sldId id="745" r:id="rId7"/>
    <p:sldId id="893" r:id="rId8"/>
    <p:sldId id="746" r:id="rId9"/>
    <p:sldId id="901" r:id="rId10"/>
    <p:sldId id="896" r:id="rId11"/>
    <p:sldId id="895" r:id="rId12"/>
    <p:sldId id="902" r:id="rId13"/>
    <p:sldId id="903" r:id="rId14"/>
    <p:sldId id="899" r:id="rId15"/>
    <p:sldId id="911" r:id="rId16"/>
    <p:sldId id="912" r:id="rId17"/>
    <p:sldId id="913" r:id="rId18"/>
    <p:sldId id="914" r:id="rId19"/>
    <p:sldId id="915" r:id="rId20"/>
    <p:sldId id="918" r:id="rId21"/>
    <p:sldId id="917" r:id="rId22"/>
    <p:sldId id="916" r:id="rId23"/>
    <p:sldId id="922" r:id="rId24"/>
    <p:sldId id="921" r:id="rId25"/>
    <p:sldId id="920" r:id="rId26"/>
    <p:sldId id="919" r:id="rId27"/>
    <p:sldId id="910" r:id="rId28"/>
    <p:sldId id="907" r:id="rId29"/>
    <p:sldId id="908" r:id="rId30"/>
    <p:sldId id="909" r:id="rId31"/>
    <p:sldId id="923" r:id="rId32"/>
    <p:sldId id="906" r:id="rId33"/>
    <p:sldId id="789" r:id="rId34"/>
    <p:sldId id="904" r:id="rId35"/>
    <p:sldId id="905" r:id="rId36"/>
  </p:sldIdLst>
  <p:sldSz cx="9144000" cy="6858000" type="screen4x3"/>
  <p:notesSz cx="6858000" cy="9144000"/>
  <p:defaultTextStyle>
    <a:defPPr>
      <a:defRPr lang="en-US"/>
    </a:defPPr>
    <a:lvl1pPr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1pPr>
    <a:lvl2pPr marL="4572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2pPr>
    <a:lvl3pPr marL="9144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3pPr>
    <a:lvl4pPr marL="13716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4pPr>
    <a:lvl5pPr marL="18288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baseline="-250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baseline="-250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baseline="-250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baseline="-25000">
        <a:solidFill>
          <a:schemeClr val="tx1"/>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FF6600"/>
    <a:srgbClr val="FFCC99"/>
    <a:srgbClr val="0F4D92"/>
    <a:srgbClr val="C5D1E0"/>
    <a:srgbClr val="F3F3F3"/>
    <a:srgbClr val="FF1D19"/>
    <a:srgbClr val="FF0000"/>
    <a:srgbClr val="808081"/>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0" d="100"/>
          <a:sy n="90" d="100"/>
        </p:scale>
        <p:origin x="-1112" y="-248"/>
      </p:cViewPr>
      <p:guideLst>
        <p:guide orient="horz" pos="2160"/>
        <p:guide pos="2880"/>
      </p:guideLst>
    </p:cSldViewPr>
  </p:slideViewPr>
  <p:notesTextViewPr>
    <p:cViewPr>
      <p:scale>
        <a:sx n="100" d="100"/>
        <a:sy n="100" d="100"/>
      </p:scale>
      <p:origin x="0" y="0"/>
    </p:cViewPr>
  </p:notesTextViewPr>
  <p:sorterViewPr>
    <p:cViewPr>
      <p:scale>
        <a:sx n="98" d="100"/>
        <a:sy n="98" d="100"/>
      </p:scale>
      <p:origin x="0" y="2032"/>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handoutMaster" Target="handoutMasters/handoutMaster1.xml"/><Relationship Id="rId39" Type="http://schemas.openxmlformats.org/officeDocument/2006/relationships/printerSettings" Target="printerSettings/printerSettings1.bin"/><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462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eaLnBrk="0" hangingPunct="0">
              <a:defRPr sz="1200">
                <a:effectLst>
                  <a:outerShdw blurRad="38100" dist="38100" dir="2700000" algn="tl">
                    <a:srgbClr val="DDDDDD"/>
                  </a:outerShdw>
                </a:effectLst>
              </a:defRPr>
            </a:lvl1pPr>
          </a:lstStyle>
          <a:p>
            <a:pPr>
              <a:defRPr/>
            </a:pPr>
            <a:endParaRPr lang="en-US"/>
          </a:p>
        </p:txBody>
      </p:sp>
      <p:sp>
        <p:nvSpPr>
          <p:cNvPr id="154627"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eaLnBrk="0" hangingPunct="0">
              <a:defRPr sz="1200">
                <a:effectLst>
                  <a:outerShdw blurRad="38100" dist="38100" dir="2700000" algn="tl">
                    <a:srgbClr val="DDDDDD"/>
                  </a:outerShdw>
                </a:effectLst>
              </a:defRPr>
            </a:lvl1pPr>
          </a:lstStyle>
          <a:p>
            <a:pPr>
              <a:defRPr/>
            </a:pPr>
            <a:endParaRPr lang="en-US"/>
          </a:p>
        </p:txBody>
      </p:sp>
      <p:sp>
        <p:nvSpPr>
          <p:cNvPr id="154628"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eaLnBrk="0" hangingPunct="0">
              <a:defRPr sz="1200">
                <a:effectLst>
                  <a:outerShdw blurRad="38100" dist="38100" dir="2700000" algn="tl">
                    <a:srgbClr val="DDDDDD"/>
                  </a:outerShdw>
                </a:effectLst>
              </a:defRPr>
            </a:lvl1pPr>
          </a:lstStyle>
          <a:p>
            <a:pPr>
              <a:defRPr/>
            </a:pPr>
            <a:endParaRPr lang="en-US"/>
          </a:p>
        </p:txBody>
      </p:sp>
      <p:sp>
        <p:nvSpPr>
          <p:cNvPr id="154629"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eaLnBrk="0" hangingPunct="0">
              <a:defRPr sz="1200">
                <a:effectLst>
                  <a:outerShdw blurRad="38100" dist="38100" dir="2700000" algn="tl">
                    <a:srgbClr val="DDDDDD"/>
                  </a:outerShdw>
                </a:effectLst>
              </a:defRPr>
            </a:lvl1pPr>
          </a:lstStyle>
          <a:p>
            <a:pPr>
              <a:defRPr/>
            </a:pPr>
            <a:fld id="{5721E9F5-F346-4544-A173-003E47FC89BC}" type="slidenum">
              <a:rPr lang="en-US"/>
              <a:pPr>
                <a:defRPr/>
              </a:pPr>
              <a:t>‹#›</a:t>
            </a:fld>
            <a:endParaRPr lang="en-US"/>
          </a:p>
        </p:txBody>
      </p:sp>
    </p:spTree>
    <p:extLst>
      <p:ext uri="{BB962C8B-B14F-4D97-AF65-F5344CB8AC3E}">
        <p14:creationId xmlns:p14="http://schemas.microsoft.com/office/powerpoint/2010/main" val="1189127444"/>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eaLnBrk="0" hangingPunct="0">
              <a:defRPr sz="1200" baseline="0">
                <a:effectLst/>
                <a:ea typeface="ＭＳ Ｐゴシック" charset="-128"/>
                <a:cs typeface="ＭＳ Ｐゴシック" charset="-128"/>
              </a:defRPr>
            </a:lvl1pPr>
          </a:lstStyle>
          <a:p>
            <a:pPr>
              <a:defRPr/>
            </a:pPr>
            <a:endParaRPr lang="en-US"/>
          </a:p>
        </p:txBody>
      </p:sp>
      <p:sp>
        <p:nvSpPr>
          <p:cNvPr id="4099"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eaLnBrk="0" hangingPunct="0">
              <a:defRPr sz="1200" baseline="0">
                <a:effectLst/>
                <a:ea typeface="ＭＳ Ｐゴシック" charset="-128"/>
                <a:cs typeface="ＭＳ Ｐゴシック" charset="-128"/>
              </a:defRPr>
            </a:lvl1pPr>
          </a:lstStyle>
          <a:p>
            <a:pPr>
              <a:defRPr/>
            </a:pPr>
            <a:endParaRPr lang="en-US"/>
          </a:p>
        </p:txBody>
      </p:sp>
      <p:sp>
        <p:nvSpPr>
          <p:cNvPr id="5018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4101"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102"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eaLnBrk="0" hangingPunct="0">
              <a:defRPr sz="1200" baseline="0">
                <a:effectLst/>
                <a:ea typeface="ＭＳ Ｐゴシック" charset="-128"/>
                <a:cs typeface="ＭＳ Ｐゴシック" charset="-128"/>
              </a:defRPr>
            </a:lvl1pPr>
          </a:lstStyle>
          <a:p>
            <a:pPr>
              <a:defRPr/>
            </a:pPr>
            <a:endParaRPr lang="en-US"/>
          </a:p>
        </p:txBody>
      </p:sp>
      <p:sp>
        <p:nvSpPr>
          <p:cNvPr id="4103"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eaLnBrk="0" hangingPunct="0">
              <a:defRPr sz="1200" baseline="0">
                <a:effectLst/>
              </a:defRPr>
            </a:lvl1pPr>
          </a:lstStyle>
          <a:p>
            <a:pPr>
              <a:defRPr/>
            </a:pPr>
            <a:fld id="{86487906-38C7-2948-8EF2-63BA3985CDFF}" type="slidenum">
              <a:rPr lang="en-US"/>
              <a:pPr>
                <a:defRPr/>
              </a:pPr>
              <a:t>‹#›</a:t>
            </a:fld>
            <a:endParaRPr lang="en-US"/>
          </a:p>
        </p:txBody>
      </p:sp>
    </p:spTree>
    <p:extLst>
      <p:ext uri="{BB962C8B-B14F-4D97-AF65-F5344CB8AC3E}">
        <p14:creationId xmlns:p14="http://schemas.microsoft.com/office/powerpoint/2010/main" val="536127788"/>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pitchFamily="-105" charset="0"/>
        <a:ea typeface="ＭＳ Ｐゴシック" pitchFamily="-105" charset="-128"/>
        <a:cs typeface="ＭＳ Ｐゴシック" pitchFamily="-105" charset="-128"/>
      </a:defRPr>
    </a:lvl1pPr>
    <a:lvl2pPr marL="457200" algn="l" rtl="0" eaLnBrk="0" fontAlgn="base" hangingPunct="0">
      <a:spcBef>
        <a:spcPct val="30000"/>
      </a:spcBef>
      <a:spcAft>
        <a:spcPct val="0"/>
      </a:spcAft>
      <a:defRPr sz="1200" kern="1200">
        <a:solidFill>
          <a:schemeClr val="tx1"/>
        </a:solidFill>
        <a:latin typeface="Arial" pitchFamily="-105" charset="0"/>
        <a:ea typeface="ＭＳ Ｐゴシック" pitchFamily="-105" charset="-128"/>
        <a:cs typeface="+mn-cs"/>
      </a:defRPr>
    </a:lvl2pPr>
    <a:lvl3pPr marL="914400" algn="l" rtl="0" eaLnBrk="0" fontAlgn="base" hangingPunct="0">
      <a:spcBef>
        <a:spcPct val="30000"/>
      </a:spcBef>
      <a:spcAft>
        <a:spcPct val="0"/>
      </a:spcAft>
      <a:defRPr sz="1200" kern="1200">
        <a:solidFill>
          <a:schemeClr val="tx1"/>
        </a:solidFill>
        <a:latin typeface="Arial" pitchFamily="-105" charset="0"/>
        <a:ea typeface="ＭＳ Ｐゴシック" pitchFamily="-105" charset="-128"/>
        <a:cs typeface="+mn-cs"/>
      </a:defRPr>
    </a:lvl3pPr>
    <a:lvl4pPr marL="1371600" algn="l" rtl="0" eaLnBrk="0" fontAlgn="base" hangingPunct="0">
      <a:spcBef>
        <a:spcPct val="30000"/>
      </a:spcBef>
      <a:spcAft>
        <a:spcPct val="0"/>
      </a:spcAft>
      <a:defRPr sz="1200" kern="1200">
        <a:solidFill>
          <a:schemeClr val="tx1"/>
        </a:solidFill>
        <a:latin typeface="Arial" pitchFamily="-105" charset="0"/>
        <a:ea typeface="ＭＳ Ｐゴシック" pitchFamily="-105" charset="-128"/>
        <a:cs typeface="+mn-cs"/>
      </a:defRPr>
    </a:lvl4pPr>
    <a:lvl5pPr marL="1828800" algn="l" rtl="0" eaLnBrk="0" fontAlgn="base" hangingPunct="0">
      <a:spcBef>
        <a:spcPct val="30000"/>
      </a:spcBef>
      <a:spcAft>
        <a:spcPct val="0"/>
      </a:spcAft>
      <a:defRPr sz="1200" kern="1200">
        <a:solidFill>
          <a:schemeClr val="tx1"/>
        </a:solidFill>
        <a:latin typeface="Arial" pitchFamily="-105" charset="0"/>
        <a:ea typeface="ＭＳ Ｐゴシック" pitchFamily="-10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baseline="-25000">
                <a:solidFill>
                  <a:schemeClr val="tx1"/>
                </a:solidFill>
                <a:latin typeface="Arial" charset="0"/>
                <a:ea typeface="ＭＳ Ｐゴシック" charset="0"/>
                <a:cs typeface="ＭＳ Ｐゴシック" charset="0"/>
              </a:defRPr>
            </a:lvl1pPr>
            <a:lvl2pPr marL="742950" indent="-285750" eaLnBrk="0" hangingPunct="0">
              <a:defRPr sz="2400" baseline="-25000">
                <a:solidFill>
                  <a:schemeClr val="tx1"/>
                </a:solidFill>
                <a:latin typeface="Arial" charset="0"/>
                <a:ea typeface="ＭＳ Ｐゴシック" charset="0"/>
              </a:defRPr>
            </a:lvl2pPr>
            <a:lvl3pPr marL="1143000" indent="-228600" eaLnBrk="0" hangingPunct="0">
              <a:defRPr sz="2400" baseline="-25000">
                <a:solidFill>
                  <a:schemeClr val="tx1"/>
                </a:solidFill>
                <a:latin typeface="Arial" charset="0"/>
                <a:ea typeface="ＭＳ Ｐゴシック" charset="0"/>
              </a:defRPr>
            </a:lvl3pPr>
            <a:lvl4pPr marL="1600200" indent="-228600" eaLnBrk="0" hangingPunct="0">
              <a:defRPr sz="2400" baseline="-25000">
                <a:solidFill>
                  <a:schemeClr val="tx1"/>
                </a:solidFill>
                <a:latin typeface="Arial" charset="0"/>
                <a:ea typeface="ＭＳ Ｐゴシック" charset="0"/>
              </a:defRPr>
            </a:lvl4pPr>
            <a:lvl5pPr marL="2057400" indent="-228600" eaLnBrk="0" hangingPunct="0">
              <a:defRPr sz="2400" baseline="-25000">
                <a:solidFill>
                  <a:schemeClr val="tx1"/>
                </a:solidFill>
                <a:latin typeface="Arial" charset="0"/>
                <a:ea typeface="ＭＳ Ｐゴシック" charset="0"/>
              </a:defRPr>
            </a:lvl5pPr>
            <a:lvl6pPr marL="2514600" indent="-228600" eaLnBrk="0" fontAlgn="base" hangingPunct="0">
              <a:spcBef>
                <a:spcPct val="0"/>
              </a:spcBef>
              <a:spcAft>
                <a:spcPct val="0"/>
              </a:spcAft>
              <a:defRPr sz="2400" baseline="-25000">
                <a:solidFill>
                  <a:schemeClr val="tx1"/>
                </a:solidFill>
                <a:latin typeface="Arial" charset="0"/>
                <a:ea typeface="ＭＳ Ｐゴシック" charset="0"/>
              </a:defRPr>
            </a:lvl6pPr>
            <a:lvl7pPr marL="2971800" indent="-228600" eaLnBrk="0" fontAlgn="base" hangingPunct="0">
              <a:spcBef>
                <a:spcPct val="0"/>
              </a:spcBef>
              <a:spcAft>
                <a:spcPct val="0"/>
              </a:spcAft>
              <a:defRPr sz="2400" baseline="-25000">
                <a:solidFill>
                  <a:schemeClr val="tx1"/>
                </a:solidFill>
                <a:latin typeface="Arial" charset="0"/>
                <a:ea typeface="ＭＳ Ｐゴシック" charset="0"/>
              </a:defRPr>
            </a:lvl7pPr>
            <a:lvl8pPr marL="3429000" indent="-228600" eaLnBrk="0" fontAlgn="base" hangingPunct="0">
              <a:spcBef>
                <a:spcPct val="0"/>
              </a:spcBef>
              <a:spcAft>
                <a:spcPct val="0"/>
              </a:spcAft>
              <a:defRPr sz="2400" baseline="-25000">
                <a:solidFill>
                  <a:schemeClr val="tx1"/>
                </a:solidFill>
                <a:latin typeface="Arial" charset="0"/>
                <a:ea typeface="ＭＳ Ｐゴシック" charset="0"/>
              </a:defRPr>
            </a:lvl8pPr>
            <a:lvl9pPr marL="3886200" indent="-228600" eaLnBrk="0" fontAlgn="base" hangingPunct="0">
              <a:spcBef>
                <a:spcPct val="0"/>
              </a:spcBef>
              <a:spcAft>
                <a:spcPct val="0"/>
              </a:spcAft>
              <a:defRPr sz="2400" baseline="-25000">
                <a:solidFill>
                  <a:schemeClr val="tx1"/>
                </a:solidFill>
                <a:latin typeface="Arial" charset="0"/>
                <a:ea typeface="ＭＳ Ｐゴシック" charset="0"/>
              </a:defRPr>
            </a:lvl9pPr>
          </a:lstStyle>
          <a:p>
            <a:fld id="{662F50D6-D15D-9D43-8078-CCA5EDDAF389}" type="slidenum">
              <a:rPr lang="en-US" sz="1200" baseline="0"/>
              <a:pPr/>
              <a:t>1</a:t>
            </a:fld>
            <a:endParaRPr lang="en-US" sz="1200" baseline="0"/>
          </a:p>
        </p:txBody>
      </p:sp>
      <p:sp>
        <p:nvSpPr>
          <p:cNvPr id="51202" name="Rectangle 2"/>
          <p:cNvSpPr>
            <a:spLocks noGrp="1" noRot="1" noChangeAspect="1" noChangeArrowheads="1"/>
          </p:cNvSpPr>
          <p:nvPr>
            <p:ph type="sldImg"/>
          </p:nvPr>
        </p:nvSpPr>
        <p:spPr>
          <a:solidFill>
            <a:srgbClr val="FFFFFF"/>
          </a:solidFill>
          <a:ln/>
        </p:spPr>
      </p:sp>
      <p:sp>
        <p:nvSpPr>
          <p:cNvPr id="51203"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val="1"/>
            </a:ext>
          </a:extLst>
        </p:spPr>
        <p:txBody>
          <a:bodyPr/>
          <a:lstStyle/>
          <a:p>
            <a:pPr eaLnBrk="1" hangingPunct="1"/>
            <a:r>
              <a:rPr lang="en-US" dirty="0" smtClean="0">
                <a:latin typeface="Arial" charset="0"/>
                <a:ea typeface="ＭＳ Ｐゴシック" charset="0"/>
                <a:cs typeface="ＭＳ Ｐゴシック" charset="0"/>
              </a:rPr>
              <a:t>What</a:t>
            </a:r>
            <a:r>
              <a:rPr lang="en-US" baseline="0" dirty="0" smtClean="0">
                <a:latin typeface="Arial" charset="0"/>
                <a:ea typeface="ＭＳ Ｐゴシック" charset="0"/>
                <a:cs typeface="ＭＳ Ｐゴシック" charset="0"/>
              </a:rPr>
              <a:t> does it mean to say software-driven? For large network equipment vendors, software cost already accounts for 90% of R&amp;D cost. </a:t>
            </a:r>
            <a:endParaRPr lang="en-US" dirty="0">
              <a:latin typeface="Arial" charset="0"/>
              <a:ea typeface="ＭＳ Ｐゴシック" charset="0"/>
              <a:cs typeface="ＭＳ Ｐゴシック"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11</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endParaRPr lang="en-US" sz="2200" dirty="0">
              <a:latin typeface="Lucida Grande" charset="0"/>
              <a:cs typeface="Lucida Grande" charset="0"/>
              <a:sym typeface="Lucida Grande"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13</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topology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14</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topology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15</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topology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16</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topology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17</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topology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18</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topology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19</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topology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20</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topology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21</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topology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22</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topology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23</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topology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24</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topology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25</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topology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26</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www.bigdatalandscape.com</a:t>
            </a:r>
            <a:r>
              <a:rPr lang="en-US" smtClean="0"/>
              <a:t>/</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27</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28</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8B64518-663D-4A75-A4E4-BD5C93D9276B}" type="slidenum">
              <a:rPr lang="en-US" smtClean="0"/>
              <a:t>29</a:t>
            </a:fld>
            <a:endParaRPr lang="en-US"/>
          </a:p>
        </p:txBody>
      </p:sp>
    </p:spTree>
    <p:extLst>
      <p:ext uri="{BB962C8B-B14F-4D97-AF65-F5344CB8AC3E}">
        <p14:creationId xmlns:p14="http://schemas.microsoft.com/office/powerpoint/2010/main" val="425103618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api.onosproject.org</a:t>
            </a:r>
            <a:r>
              <a:rPr lang="en-US" dirty="0" smtClean="0"/>
              <a:t>/1.1.0/org/</a:t>
            </a:r>
            <a:r>
              <a:rPr lang="en-US" dirty="0" err="1" smtClean="0"/>
              <a:t>onosproject</a:t>
            </a:r>
            <a:r>
              <a:rPr lang="en-US" dirty="0" smtClean="0"/>
              <a:t>/store/</a:t>
            </a:r>
            <a:r>
              <a:rPr lang="en-US" dirty="0" err="1" smtClean="0"/>
              <a:t>Store.html</a:t>
            </a:r>
            <a:r>
              <a:rPr lang="en-US" dirty="0" smtClean="0"/>
              <a:t/>
            </a:r>
            <a:br>
              <a:rPr lang="en-US" dirty="0" smtClean="0"/>
            </a:br>
            <a:r>
              <a:rPr lang="en-US" dirty="0" err="1" smtClean="0"/>
              <a:t>DeviceStore</a:t>
            </a:r>
            <a:r>
              <a:rPr lang="en-US" dirty="0" smtClean="0"/>
              <a:t>, </a:t>
            </a:r>
            <a:r>
              <a:rPr lang="en-US" dirty="0" err="1" smtClean="0"/>
              <a:t>HostStore</a:t>
            </a:r>
            <a:r>
              <a:rPr lang="en-US" dirty="0" smtClean="0"/>
              <a:t>, </a:t>
            </a:r>
            <a:r>
              <a:rPr lang="en-US" dirty="0" err="1" smtClean="0"/>
              <a:t>LinkStore</a:t>
            </a:r>
            <a:r>
              <a:rPr lang="en-US" dirty="0" smtClean="0"/>
              <a:t>, </a:t>
            </a:r>
            <a:r>
              <a:rPr lang="en-US" dirty="0" err="1" smtClean="0"/>
              <a:t>TopologyStore</a:t>
            </a:r>
            <a:r>
              <a:rPr lang="en-US" dirty="0" smtClean="0"/>
              <a:t> collect</a:t>
            </a:r>
            <a:r>
              <a:rPr lang="en-US" baseline="0" dirty="0" smtClean="0"/>
              <a:t> </a:t>
            </a:r>
            <a:r>
              <a:rPr lang="en-US" dirty="0" smtClean="0"/>
              <a:t>info from below</a:t>
            </a:r>
          </a:p>
          <a:p>
            <a:r>
              <a:rPr lang="en-US" dirty="0" err="1" smtClean="0"/>
              <a:t>FlowRuleStore</a:t>
            </a:r>
            <a:r>
              <a:rPr lang="en-US" baseline="0" dirty="0" smtClean="0"/>
              <a:t> supports forwarding abstractions</a:t>
            </a:r>
          </a:p>
          <a:p>
            <a:r>
              <a:rPr lang="en-US" baseline="0" dirty="0" err="1" smtClean="0"/>
              <a:t>IntentStore</a:t>
            </a:r>
            <a:endParaRPr lang="en-US" baseline="0"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30</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FLP, Arrow’s Impossibility Theorem. Failure</a:t>
            </a:r>
            <a:r>
              <a:rPr lang="en-US" baseline="0" dirty="0" smtClean="0"/>
              <a:t> of distributed computing.</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a:t>
            </a:fld>
            <a:endParaRPr lang="en-US"/>
          </a:p>
        </p:txBody>
      </p:sp>
    </p:spTree>
    <p:extLst>
      <p:ext uri="{BB962C8B-B14F-4D97-AF65-F5344CB8AC3E}">
        <p14:creationId xmlns:p14="http://schemas.microsoft.com/office/powerpoint/2010/main" val="37363045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api.onosproject.org</a:t>
            </a:r>
            <a:r>
              <a:rPr lang="en-US" dirty="0" smtClean="0"/>
              <a:t>/1.1.0/org/</a:t>
            </a:r>
            <a:r>
              <a:rPr lang="en-US" dirty="0" err="1" smtClean="0"/>
              <a:t>onosproject</a:t>
            </a:r>
            <a:r>
              <a:rPr lang="en-US" dirty="0" smtClean="0"/>
              <a:t>/store/</a:t>
            </a:r>
            <a:r>
              <a:rPr lang="en-US" dirty="0" err="1" smtClean="0"/>
              <a:t>Store.html</a:t>
            </a:r>
            <a:r>
              <a:rPr lang="en-US" dirty="0" smtClean="0"/>
              <a:t/>
            </a:r>
            <a:br>
              <a:rPr lang="en-US" dirty="0" smtClean="0"/>
            </a:br>
            <a:r>
              <a:rPr lang="en-US" dirty="0" err="1" smtClean="0"/>
              <a:t>DeviceStore</a:t>
            </a:r>
            <a:r>
              <a:rPr lang="en-US" dirty="0" smtClean="0"/>
              <a:t>, </a:t>
            </a:r>
            <a:r>
              <a:rPr lang="en-US" dirty="0" err="1" smtClean="0"/>
              <a:t>HostStore</a:t>
            </a:r>
            <a:r>
              <a:rPr lang="en-US" dirty="0" smtClean="0"/>
              <a:t>, </a:t>
            </a:r>
            <a:r>
              <a:rPr lang="en-US" dirty="0" err="1" smtClean="0"/>
              <a:t>LinkStore</a:t>
            </a:r>
            <a:r>
              <a:rPr lang="en-US" dirty="0" smtClean="0"/>
              <a:t>, </a:t>
            </a:r>
            <a:r>
              <a:rPr lang="en-US" dirty="0" err="1" smtClean="0"/>
              <a:t>TopologyStore</a:t>
            </a:r>
            <a:r>
              <a:rPr lang="en-US" dirty="0" smtClean="0"/>
              <a:t> collect</a:t>
            </a:r>
            <a:r>
              <a:rPr lang="en-US" baseline="0" dirty="0" smtClean="0"/>
              <a:t> </a:t>
            </a:r>
            <a:r>
              <a:rPr lang="en-US" dirty="0" smtClean="0"/>
              <a:t>info from below</a:t>
            </a:r>
          </a:p>
          <a:p>
            <a:r>
              <a:rPr lang="en-US" dirty="0" err="1" smtClean="0"/>
              <a:t>FlowRuleStore</a:t>
            </a:r>
            <a:r>
              <a:rPr lang="en-US" baseline="0" dirty="0" smtClean="0"/>
              <a:t> supports forwarding abstractions</a:t>
            </a:r>
          </a:p>
          <a:p>
            <a:r>
              <a:rPr lang="en-US" baseline="0" dirty="0" err="1" smtClean="0"/>
              <a:t>IntentStore</a:t>
            </a:r>
            <a:endParaRPr lang="en-US" baseline="0"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31</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topology</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32</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OpenFlow</a:t>
            </a:r>
            <a:r>
              <a:rPr lang="en-US" dirty="0" smtClean="0"/>
              <a:t> receives</a:t>
            </a:r>
            <a:r>
              <a:rPr lang="en-US" baseline="0" dirty="0" smtClean="0"/>
              <a:t> the most attention. However, Doug </a:t>
            </a:r>
            <a:r>
              <a:rPr lang="en-US" baseline="0" dirty="0" err="1" smtClean="0"/>
              <a:t>Commer</a:t>
            </a:r>
            <a:r>
              <a:rPr lang="en-US" baseline="0" dirty="0" smtClean="0"/>
              <a:t> from Purdue talk at ONUG’14: the school invented </a:t>
            </a:r>
            <a:r>
              <a:rPr lang="en-US" baseline="0" dirty="0" err="1" smtClean="0"/>
              <a:t>OpenFlow</a:t>
            </a:r>
            <a:r>
              <a:rPr lang="en-US" baseline="0" dirty="0" smtClean="0"/>
              <a:t> teaches magic…</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33</a:t>
            </a:fld>
            <a:endParaRPr lang="en-US"/>
          </a:p>
        </p:txBody>
      </p:sp>
    </p:spTree>
    <p:extLst>
      <p:ext uri="{BB962C8B-B14F-4D97-AF65-F5344CB8AC3E}">
        <p14:creationId xmlns:p14="http://schemas.microsoft.com/office/powerpoint/2010/main" val="138107072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endParaRPr lang="en-US" sz="2200" dirty="0">
              <a:latin typeface="Lucida Grande" charset="0"/>
              <a:cs typeface="Lucida Grande" charset="0"/>
              <a:sym typeface="Lucida Grande"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35</a:t>
            </a:fld>
            <a:endParaRPr lang="en-US"/>
          </a:p>
        </p:txBody>
      </p:sp>
    </p:spTree>
    <p:extLst>
      <p:ext uri="{BB962C8B-B14F-4D97-AF65-F5344CB8AC3E}">
        <p14:creationId xmlns:p14="http://schemas.microsoft.com/office/powerpoint/2010/main" val="6163484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Hide details;</a:t>
            </a:r>
            <a:r>
              <a:rPr lang="en-US" baseline="0" dirty="0" smtClean="0"/>
              <a:t> </a:t>
            </a:r>
            <a:r>
              <a:rPr lang="en-US" dirty="0" smtClean="0"/>
              <a:t>Provide automatic optimization </a:t>
            </a:r>
          </a:p>
          <a:p>
            <a:r>
              <a:rPr lang="en-US" dirty="0" smtClean="0"/>
              <a:t>Theory: Turing machine; systems: DB/relational</a:t>
            </a:r>
            <a:r>
              <a:rPr lang="en-US" baseline="0" dirty="0" smtClean="0"/>
              <a:t> algebra; OS/Virtual memory/thread; PL: low level language to higher level languages. Networking layer architecture is abstractions for data plane. Major advance is possible if we introduce the right abstractions in the network control plane.</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5</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0"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pPr>
              <a:spcBef>
                <a:spcPct val="0"/>
              </a:spcBef>
              <a:buNone/>
            </a:pPr>
            <a:r>
              <a:rPr lang="ja-JP" altLang="en-US" sz="2000" i="1" baseline="0" dirty="0" smtClean="0"/>
              <a:t>“</a:t>
            </a:r>
            <a:r>
              <a:rPr lang="en-US" altLang="ja-JP" sz="2000" i="1" baseline="0" dirty="0" smtClean="0">
                <a:cs typeface="Helvetica Neue Light" charset="0"/>
              </a:rPr>
              <a:t>The cost to operate networks is too high and growing too fast and you can</a:t>
            </a:r>
            <a:r>
              <a:rPr lang="en-US" altLang="ja-JP" sz="2000" i="1" baseline="0" dirty="0" smtClean="0"/>
              <a:t>’</a:t>
            </a:r>
            <a:r>
              <a:rPr lang="en-US" altLang="ja-JP" sz="2000" i="1" baseline="0" dirty="0" smtClean="0">
                <a:cs typeface="Helvetica Neue Light" charset="0"/>
              </a:rPr>
              <a:t>t find enough people to manage these things anymore. It</a:t>
            </a:r>
            <a:r>
              <a:rPr lang="en-US" altLang="ja-JP" sz="2000" i="1" baseline="0" dirty="0" smtClean="0"/>
              <a:t>’</a:t>
            </a:r>
            <a:r>
              <a:rPr lang="en-US" altLang="ja-JP" sz="2000" i="1" baseline="0" dirty="0" smtClean="0">
                <a:cs typeface="Helvetica Neue Light" charset="0"/>
              </a:rPr>
              <a:t>s time for change.</a:t>
            </a:r>
            <a:r>
              <a:rPr lang="ja-JP" altLang="en-US" sz="2000" i="1" baseline="0" dirty="0" smtClean="0"/>
              <a:t>”</a:t>
            </a:r>
            <a:r>
              <a:rPr lang="en-US" altLang="ja-JP" sz="2000" i="1" baseline="0" dirty="0" smtClean="0">
                <a:cs typeface="Helvetica Neue Light" charset="0"/>
              </a:rPr>
              <a:t>                          </a:t>
            </a:r>
            <a:r>
              <a:rPr lang="en-US" altLang="ja-JP" sz="1600" i="1" baseline="0" dirty="0" smtClean="0">
                <a:cs typeface="Helvetica Neue Light" charset="0"/>
              </a:rPr>
              <a:t>-- </a:t>
            </a:r>
            <a:r>
              <a:rPr lang="en-US" sz="1600" baseline="0" dirty="0" smtClean="0">
                <a:cs typeface="Helvetica Neue Light" charset="0"/>
              </a:rPr>
              <a:t>Nick </a:t>
            </a:r>
            <a:r>
              <a:rPr lang="en-US" sz="1600" baseline="0" dirty="0" err="1" smtClean="0">
                <a:cs typeface="Helvetica Neue Light" charset="0"/>
              </a:rPr>
              <a:t>Lippis</a:t>
            </a:r>
            <a:r>
              <a:rPr lang="en-US" sz="1600" baseline="0" dirty="0" smtClean="0">
                <a:cs typeface="Helvetica Neue Light" charset="0"/>
              </a:rPr>
              <a:t>, ONUG /Fidelity, 2013</a:t>
            </a:r>
            <a:r>
              <a:rPr lang="en-GB" altLang="en-US" sz="1600" b="1" baseline="0" dirty="0" smtClean="0">
                <a:latin typeface="Arial" panose="020B0604020202020204" pitchFamily="34" charset="0"/>
              </a:rPr>
              <a:t> </a:t>
            </a:r>
          </a:p>
          <a:p>
            <a:pPr>
              <a:spcBef>
                <a:spcPct val="0"/>
              </a:spcBef>
              <a:buNone/>
            </a:pPr>
            <a:endParaRPr lang="en-GB" altLang="en-US" sz="2000" b="1" baseline="0" dirty="0" smtClean="0">
              <a:latin typeface="Arial" panose="020B0604020202020204" pitchFamily="34" charset="0"/>
            </a:endParaRPr>
          </a:p>
          <a:p>
            <a:endParaRPr lang="en-US" sz="2000" dirty="0" smtClean="0"/>
          </a:p>
          <a:p>
            <a:r>
              <a:rPr lang="en-US" sz="2000" dirty="0" smtClean="0"/>
              <a:t>To appeal to companies looking for more highly customized systems, Cisco has also opened up its software to programmers in new ways, making it easier for clients to write their own apps for Cisco products. </a:t>
            </a:r>
          </a:p>
          <a:p>
            <a:pPr marL="342900" indent="-342900">
              <a:buFontTx/>
              <a:buChar char="-"/>
            </a:pPr>
            <a:r>
              <a:rPr lang="en-US" sz="2000" dirty="0" smtClean="0"/>
              <a:t>http://</a:t>
            </a:r>
            <a:r>
              <a:rPr lang="en-US" sz="2000" dirty="0" err="1" smtClean="0"/>
              <a:t>www.bloomberg.com</a:t>
            </a:r>
            <a:r>
              <a:rPr lang="en-US" sz="2000" dirty="0" smtClean="0"/>
              <a:t>/news/articles/2015-11-05/cisco-s-new-</a:t>
            </a:r>
            <a:r>
              <a:rPr lang="en-US" sz="2000" dirty="0" err="1" smtClean="0"/>
              <a:t>ceo</a:t>
            </a:r>
            <a:r>
              <a:rPr lang="en-US" sz="2000" dirty="0" smtClean="0"/>
              <a:t>-embraces-the-cloud</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2000" dirty="0"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small (fewer than 1k hosts), medium (1k-10k hosts), large (10k-100k hosts), and</a:t>
            </a:r>
          </a:p>
          <a:p>
            <a:r>
              <a:rPr lang="en-US" dirty="0" smtClean="0"/>
              <a:t>very large (more than 100k hosts) enterprise network</a:t>
            </a:r>
          </a:p>
          <a:p>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7</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dirty="0" err="1" smtClean="0"/>
              <a:t>为啥呢？因为total</a:t>
            </a:r>
            <a:r>
              <a:rPr lang="en-US" sz="1200" dirty="0" smtClean="0"/>
              <a:t> ownership cost少。1. 我server买了，3年合同以后可以自行切换。前三年load </a:t>
            </a:r>
            <a:r>
              <a:rPr lang="en-US" sz="1200" dirty="0" err="1" smtClean="0"/>
              <a:t>cisco的virtual</a:t>
            </a:r>
            <a:r>
              <a:rPr lang="en-US" sz="1200" dirty="0" smtClean="0"/>
              <a:t> </a:t>
            </a:r>
            <a:r>
              <a:rPr lang="en-US" sz="1200" dirty="0" err="1" smtClean="0"/>
              <a:t>router，后三年load</a:t>
            </a:r>
            <a:r>
              <a:rPr lang="en-US" sz="1200" dirty="0" smtClean="0"/>
              <a:t> </a:t>
            </a:r>
            <a:r>
              <a:rPr lang="en-US" sz="1200" dirty="0" err="1" smtClean="0"/>
              <a:t>juniper的virtual</a:t>
            </a:r>
            <a:r>
              <a:rPr lang="en-US" sz="1200" dirty="0" smtClean="0"/>
              <a:t> </a:t>
            </a:r>
            <a:r>
              <a:rPr lang="en-US" sz="1200" dirty="0" err="1" smtClean="0"/>
              <a:t>switch。再过三年load</a:t>
            </a:r>
            <a:r>
              <a:rPr lang="en-US" sz="1200" dirty="0" smtClean="0"/>
              <a:t> </a:t>
            </a:r>
            <a:r>
              <a:rPr lang="en-US" sz="1200" dirty="0" err="1" smtClean="0"/>
              <a:t>palo</a:t>
            </a:r>
            <a:r>
              <a:rPr lang="en-US" sz="1200" dirty="0" smtClean="0"/>
              <a:t> </a:t>
            </a:r>
            <a:r>
              <a:rPr lang="en-US" sz="1200" dirty="0" err="1" smtClean="0"/>
              <a:t>alto的virutal</a:t>
            </a:r>
            <a:r>
              <a:rPr lang="en-US" sz="1200" dirty="0" smtClean="0"/>
              <a:t> firewall 2. </a:t>
            </a:r>
            <a:r>
              <a:rPr lang="en-US" sz="1200" dirty="0" err="1" smtClean="0"/>
              <a:t>设备performance更新，只需要换低层硬件，就可以扩展</a:t>
            </a:r>
            <a:r>
              <a:rPr lang="en-US" sz="1200" dirty="0" smtClean="0"/>
              <a:t/>
            </a:r>
            <a:br>
              <a:rPr lang="en-US" sz="1200" dirty="0" smtClean="0"/>
            </a:br>
            <a:endParaRPr lang="en-US" sz="1200"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dirty="0" smtClean="0"/>
          </a:p>
          <a:p>
            <a:r>
              <a:rPr lang="en-US" sz="2800" dirty="0" smtClean="0"/>
              <a:t>Router, switch, firewall merge</a:t>
            </a:r>
          </a:p>
          <a:p>
            <a:pPr lvl="1"/>
            <a:r>
              <a:rPr lang="en-US" sz="2400" dirty="0" smtClean="0"/>
              <a:t>Server + software, which include Router, Switch, FT</a:t>
            </a:r>
          </a:p>
          <a:p>
            <a:r>
              <a:rPr lang="en-US" sz="2800" dirty="0" smtClean="0"/>
              <a:t>DC -&gt; Cloud</a:t>
            </a:r>
          </a:p>
          <a:p>
            <a:pPr lvl="1"/>
            <a:r>
              <a:rPr lang="en-US" sz="2400" dirty="0" smtClean="0"/>
              <a:t>ENT switch reducing; Cloud increasing</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dirty="0" smtClean="0"/>
              <a:t/>
            </a:r>
            <a:br>
              <a:rPr lang="en-US" sz="1200" dirty="0" smtClean="0"/>
            </a:br>
            <a:r>
              <a:rPr lang="en-US" sz="1200" dirty="0" smtClean="0"/>
              <a:t>There are more virtual ports than physical ports, where the virtual ports are controlled by x86 software. Where software erodes hardware</a:t>
            </a:r>
          </a:p>
          <a:p>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8</a:t>
            </a:fld>
            <a:endParaRPr lang="en-US"/>
          </a:p>
        </p:txBody>
      </p:sp>
    </p:spTree>
    <p:extLst>
      <p:ext uri="{BB962C8B-B14F-4D97-AF65-F5344CB8AC3E}">
        <p14:creationId xmlns:p14="http://schemas.microsoft.com/office/powerpoint/2010/main" val="38540902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9</a:t>
            </a:fld>
            <a:endParaRPr lang="en-US"/>
          </a:p>
        </p:txBody>
      </p:sp>
    </p:spTree>
    <p:extLst>
      <p:ext uri="{BB962C8B-B14F-4D97-AF65-F5344CB8AC3E}">
        <p14:creationId xmlns:p14="http://schemas.microsoft.com/office/powerpoint/2010/main" val="26455369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high</a:t>
            </a:r>
            <a:r>
              <a:rPr lang="en-US" baseline="0" dirty="0" smtClean="0"/>
              <a:t> level, abstraction is to hide issues that others do not want to or hard to do things. </a:t>
            </a:r>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10</a:t>
            </a:fld>
            <a:endParaRPr lang="en-US"/>
          </a:p>
        </p:txBody>
      </p:sp>
    </p:spTree>
    <p:extLst>
      <p:ext uri="{BB962C8B-B14F-4D97-AF65-F5344CB8AC3E}">
        <p14:creationId xmlns:p14="http://schemas.microsoft.com/office/powerpoint/2010/main" val="26455369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C7131E5B-00C3-0745-B9A8-94A27EBE9C2C}" type="slidenum">
              <a:rPr lang="en-US"/>
              <a:pPr>
                <a:defRPr/>
              </a:pPr>
              <a:t>‹#›</a:t>
            </a:fld>
            <a:endParaRPr lang="en-US">
              <a:solidFill>
                <a:schemeClr val="bg2"/>
              </a:solidFill>
            </a:endParaRPr>
          </a:p>
        </p:txBody>
      </p:sp>
    </p:spTree>
    <p:extLst>
      <p:ext uri="{BB962C8B-B14F-4D97-AF65-F5344CB8AC3E}">
        <p14:creationId xmlns:p14="http://schemas.microsoft.com/office/powerpoint/2010/main" val="16697235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72D7EECA-1C83-6C45-83D6-4D079D0FAF5C}" type="slidenum">
              <a:rPr lang="en-US"/>
              <a:pPr>
                <a:defRPr/>
              </a:pPr>
              <a:t>‹#›</a:t>
            </a:fld>
            <a:endParaRPr lang="en-US">
              <a:solidFill>
                <a:schemeClr val="bg2"/>
              </a:solidFill>
            </a:endParaRPr>
          </a:p>
        </p:txBody>
      </p:sp>
    </p:spTree>
    <p:extLst>
      <p:ext uri="{BB962C8B-B14F-4D97-AF65-F5344CB8AC3E}">
        <p14:creationId xmlns:p14="http://schemas.microsoft.com/office/powerpoint/2010/main" val="25000560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69100" y="76200"/>
            <a:ext cx="2212975" cy="6248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25413" y="76200"/>
            <a:ext cx="6491287" cy="6248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9AC140D7-3C71-1742-AEFB-F5B5412C9B00}" type="slidenum">
              <a:rPr lang="en-US"/>
              <a:pPr>
                <a:defRPr/>
              </a:pPr>
              <a:t>‹#›</a:t>
            </a:fld>
            <a:endParaRPr lang="en-US">
              <a:solidFill>
                <a:schemeClr val="bg2"/>
              </a:solidFill>
            </a:endParaRPr>
          </a:p>
        </p:txBody>
      </p:sp>
    </p:spTree>
    <p:extLst>
      <p:ext uri="{BB962C8B-B14F-4D97-AF65-F5344CB8AC3E}">
        <p14:creationId xmlns:p14="http://schemas.microsoft.com/office/powerpoint/2010/main" val="23996771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a:xfrm>
            <a:off x="128588" y="6400800"/>
            <a:ext cx="1905000" cy="304800"/>
          </a:xfrm>
        </p:spPr>
        <p:txBody>
          <a:bodyPr/>
          <a:lstStyle>
            <a:lvl1pPr>
              <a:defRPr/>
            </a:lvl1pPr>
          </a:lstStyle>
          <a:p>
            <a:pPr>
              <a:defRPr/>
            </a:pPr>
            <a:fld id="{65C94A1E-3510-F44F-BED8-FBEFB14C5091}" type="slidenum">
              <a:rPr lang="en-US"/>
              <a:pPr>
                <a:defRPr/>
              </a:pPr>
              <a:t>‹#›</a:t>
            </a:fld>
            <a:endParaRPr lang="en-US">
              <a:solidFill>
                <a:schemeClr val="bg2"/>
              </a:solidFill>
            </a:endParaRPr>
          </a:p>
        </p:txBody>
      </p:sp>
    </p:spTree>
    <p:extLst>
      <p:ext uri="{BB962C8B-B14F-4D97-AF65-F5344CB8AC3E}">
        <p14:creationId xmlns:p14="http://schemas.microsoft.com/office/powerpoint/2010/main" val="20911978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164B0F64-89EF-7A42-892D-484BAB952423}" type="slidenum">
              <a:rPr lang="en-US"/>
              <a:pPr>
                <a:defRPr/>
              </a:pPr>
              <a:t>‹#›</a:t>
            </a:fld>
            <a:endParaRPr lang="en-US">
              <a:solidFill>
                <a:schemeClr val="bg2"/>
              </a:solidFill>
            </a:endParaRPr>
          </a:p>
        </p:txBody>
      </p:sp>
    </p:spTree>
    <p:extLst>
      <p:ext uri="{BB962C8B-B14F-4D97-AF65-F5344CB8AC3E}">
        <p14:creationId xmlns:p14="http://schemas.microsoft.com/office/powerpoint/2010/main" val="2508059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1A3492EE-3409-4449-A1A9-21803391433C}" type="slidenum">
              <a:rPr lang="en-US"/>
              <a:pPr>
                <a:defRPr/>
              </a:pPr>
              <a:t>‹#›</a:t>
            </a:fld>
            <a:endParaRPr lang="en-US">
              <a:solidFill>
                <a:schemeClr val="bg2"/>
              </a:solidFill>
            </a:endParaRPr>
          </a:p>
        </p:txBody>
      </p:sp>
    </p:spTree>
    <p:extLst>
      <p:ext uri="{BB962C8B-B14F-4D97-AF65-F5344CB8AC3E}">
        <p14:creationId xmlns:p14="http://schemas.microsoft.com/office/powerpoint/2010/main" val="37687006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25413" y="990600"/>
            <a:ext cx="4351337" cy="533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0" y="990600"/>
            <a:ext cx="4352925" cy="533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643B7268-F349-8842-B2C6-E5D994E4AE31}" type="slidenum">
              <a:rPr lang="en-US"/>
              <a:pPr>
                <a:defRPr/>
              </a:pPr>
              <a:t>‹#›</a:t>
            </a:fld>
            <a:endParaRPr lang="en-US">
              <a:solidFill>
                <a:schemeClr val="bg2"/>
              </a:solidFill>
            </a:endParaRPr>
          </a:p>
        </p:txBody>
      </p:sp>
    </p:spTree>
    <p:extLst>
      <p:ext uri="{BB962C8B-B14F-4D97-AF65-F5344CB8AC3E}">
        <p14:creationId xmlns:p14="http://schemas.microsoft.com/office/powerpoint/2010/main" val="2011558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94E0BDCD-C9B5-0945-AF7F-3E94AA7ADACD}" type="slidenum">
              <a:rPr lang="en-US"/>
              <a:pPr>
                <a:defRPr/>
              </a:pPr>
              <a:t>‹#›</a:t>
            </a:fld>
            <a:endParaRPr lang="en-US">
              <a:solidFill>
                <a:schemeClr val="bg2"/>
              </a:solidFill>
            </a:endParaRPr>
          </a:p>
        </p:txBody>
      </p:sp>
    </p:spTree>
    <p:extLst>
      <p:ext uri="{BB962C8B-B14F-4D97-AF65-F5344CB8AC3E}">
        <p14:creationId xmlns:p14="http://schemas.microsoft.com/office/powerpoint/2010/main" val="39973189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09F64BDA-7C03-0348-A74F-EE75429B1384}" type="slidenum">
              <a:rPr lang="en-US"/>
              <a:pPr>
                <a:defRPr/>
              </a:pPr>
              <a:t>‹#›</a:t>
            </a:fld>
            <a:endParaRPr lang="en-US">
              <a:solidFill>
                <a:schemeClr val="bg2"/>
              </a:solidFill>
            </a:endParaRPr>
          </a:p>
        </p:txBody>
      </p:sp>
    </p:spTree>
    <p:extLst>
      <p:ext uri="{BB962C8B-B14F-4D97-AF65-F5344CB8AC3E}">
        <p14:creationId xmlns:p14="http://schemas.microsoft.com/office/powerpoint/2010/main" val="9966884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10B5A099-68A2-044B-9162-510493F6B079}" type="slidenum">
              <a:rPr lang="en-US"/>
              <a:pPr>
                <a:defRPr/>
              </a:pPr>
              <a:t>‹#›</a:t>
            </a:fld>
            <a:endParaRPr lang="en-US">
              <a:solidFill>
                <a:schemeClr val="bg2"/>
              </a:solidFill>
            </a:endParaRPr>
          </a:p>
        </p:txBody>
      </p:sp>
    </p:spTree>
    <p:extLst>
      <p:ext uri="{BB962C8B-B14F-4D97-AF65-F5344CB8AC3E}">
        <p14:creationId xmlns:p14="http://schemas.microsoft.com/office/powerpoint/2010/main" val="27235970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D3A41906-1694-444C-9BC0-9D3A13E9E150}" type="slidenum">
              <a:rPr lang="en-US"/>
              <a:pPr>
                <a:defRPr/>
              </a:pPr>
              <a:t>‹#›</a:t>
            </a:fld>
            <a:endParaRPr lang="en-US">
              <a:solidFill>
                <a:schemeClr val="bg2"/>
              </a:solidFill>
            </a:endParaRPr>
          </a:p>
        </p:txBody>
      </p:sp>
    </p:spTree>
    <p:extLst>
      <p:ext uri="{BB962C8B-B14F-4D97-AF65-F5344CB8AC3E}">
        <p14:creationId xmlns:p14="http://schemas.microsoft.com/office/powerpoint/2010/main" val="3734216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6"/>
          <p:cNvSpPr>
            <a:spLocks noGrp="1" noChangeArrowheads="1"/>
          </p:cNvSpPr>
          <p:nvPr>
            <p:ph type="sldNum" sz="quarter" idx="10"/>
          </p:nvPr>
        </p:nvSpPr>
        <p:spPr>
          <a:xfrm>
            <a:off x="128588" y="6400800"/>
            <a:ext cx="1905000" cy="304800"/>
          </a:xfrm>
        </p:spPr>
        <p:txBody>
          <a:bodyPr/>
          <a:lstStyle>
            <a:lvl1pPr>
              <a:defRPr/>
            </a:lvl1pPr>
          </a:lstStyle>
          <a:p>
            <a:pPr>
              <a:defRPr/>
            </a:pPr>
            <a:fld id="{F9CB2A15-B8E4-7E4F-8BA5-A4DAD477726A}" type="slidenum">
              <a:rPr lang="en-US"/>
              <a:pPr>
                <a:defRPr/>
              </a:pPr>
              <a:t>‹#›</a:t>
            </a:fld>
            <a:endParaRPr lang="en-US">
              <a:solidFill>
                <a:schemeClr val="bg2"/>
              </a:solidFill>
            </a:endParaRPr>
          </a:p>
        </p:txBody>
      </p:sp>
    </p:spTree>
    <p:extLst>
      <p:ext uri="{BB962C8B-B14F-4D97-AF65-F5344CB8AC3E}">
        <p14:creationId xmlns:p14="http://schemas.microsoft.com/office/powerpoint/2010/main" val="375248288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9144000" cy="804863"/>
          </a:xfrm>
          <a:prstGeom prst="rect">
            <a:avLst/>
          </a:prstGeom>
          <a:solidFill>
            <a:srgbClr val="0F4D92"/>
          </a:solidFill>
          <a:ln w="9525" cap="flat" cmpd="sng" algn="ctr">
            <a:solidFill>
              <a:schemeClr val="tx1">
                <a:lumMod val="50000"/>
                <a:lumOff val="50000"/>
              </a:schemeClr>
            </a:solidFill>
            <a:prstDash val="solid"/>
            <a:round/>
            <a:headEnd type="none" w="med" len="med"/>
            <a:tailEnd type="none" w="med" len="med"/>
          </a:ln>
          <a:effectLst/>
        </p:spPr>
        <p:txBody>
          <a:bodyPr/>
          <a:lstStyle/>
          <a:p>
            <a:pPr eaLnBrk="0" hangingPunct="0">
              <a:defRPr/>
            </a:pPr>
            <a:endParaRPr lang="en-US">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026" name="Rectangle 2"/>
          <p:cNvSpPr>
            <a:spLocks noGrp="1" noChangeArrowheads="1"/>
          </p:cNvSpPr>
          <p:nvPr>
            <p:ph type="title"/>
          </p:nvPr>
        </p:nvSpPr>
        <p:spPr bwMode="auto">
          <a:xfrm>
            <a:off x="256874" y="85614"/>
            <a:ext cx="8562466" cy="685800"/>
          </a:xfrm>
          <a:prstGeom prst="rect">
            <a:avLst/>
          </a:prstGeom>
          <a:noFill/>
          <a:ln w="9525">
            <a:noFill/>
            <a:miter lim="800000"/>
            <a:headEnd/>
            <a:tailEnd/>
          </a:ln>
          <a:effectLst>
            <a:outerShdw blurRad="25400" dist="12700" dir="2700000" algn="ctr" rotWithShape="0">
              <a:srgbClr val="000000">
                <a:alpha val="25000"/>
              </a:srgbClr>
            </a:outerShdw>
          </a:effectLst>
        </p:spPr>
        <p:txBody>
          <a:bodyPr vert="horz" wrap="square" lIns="91440" tIns="45720" rIns="91440" bIns="45720" numCol="1" anchor="ctr" anchorCtr="0" compatLnSpc="1">
            <a:prstTxWarp prst="textNoShape">
              <a:avLst/>
            </a:prstTxWarp>
          </a:bodyPr>
          <a:lstStyle/>
          <a:p>
            <a:pPr lvl="0"/>
            <a:r>
              <a:rPr lang="en-US" dirty="0" smtClean="0"/>
              <a:t>Title</a:t>
            </a:r>
            <a:endParaRPr lang="en-US" dirty="0"/>
          </a:p>
        </p:txBody>
      </p:sp>
      <p:sp>
        <p:nvSpPr>
          <p:cNvPr id="6148" name="Rectangle 3"/>
          <p:cNvSpPr>
            <a:spLocks noGrp="1" noChangeArrowheads="1"/>
          </p:cNvSpPr>
          <p:nvPr>
            <p:ph type="body" idx="1"/>
          </p:nvPr>
        </p:nvSpPr>
        <p:spPr bwMode="auto">
          <a:xfrm>
            <a:off x="125413" y="990600"/>
            <a:ext cx="8856662"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149" name="Straight Connector 6"/>
          <p:cNvCxnSpPr>
            <a:cxnSpLocks noChangeShapeType="1"/>
          </p:cNvCxnSpPr>
          <p:nvPr/>
        </p:nvCxnSpPr>
        <p:spPr bwMode="auto">
          <a:xfrm flipV="1">
            <a:off x="0" y="6583363"/>
            <a:ext cx="9144000" cy="17462"/>
          </a:xfrm>
          <a:prstGeom prst="line">
            <a:avLst/>
          </a:prstGeom>
          <a:noFill/>
          <a:ln w="50800" cmpd="dbl">
            <a:solidFill>
              <a:schemeClr val="tx1"/>
            </a:solidFill>
            <a:round/>
            <a:headEnd/>
            <a:tailEnd/>
          </a:ln>
          <a:extLst>
            <a:ext uri="{909E8E84-426E-40dd-AFC4-6F175D3DCCD1}">
              <a14:hiddenFill xmlns:a14="http://schemas.microsoft.com/office/drawing/2010/main">
                <a:noFill/>
              </a14:hiddenFill>
            </a:ext>
          </a:extLst>
        </p:spPr>
      </p:cxnSp>
      <p:sp>
        <p:nvSpPr>
          <p:cNvPr id="8" name="Rectangle 7"/>
          <p:cNvSpPr/>
          <p:nvPr/>
        </p:nvSpPr>
        <p:spPr>
          <a:xfrm>
            <a:off x="-26988" y="6561138"/>
            <a:ext cx="1233030" cy="338554"/>
          </a:xfrm>
          <a:prstGeom prst="rect">
            <a:avLst/>
          </a:prstGeom>
        </p:spPr>
        <p:txBody>
          <a:bodyPr wrap="none">
            <a:spAutoFit/>
          </a:bodyPr>
          <a:lstStyle/>
          <a:p>
            <a:pPr eaLnBrk="0" hangingPunct="0">
              <a:defRPr/>
            </a:pPr>
            <a:r>
              <a:rPr lang="en-US" sz="1600" kern="0" baseline="0" dirty="0" smtClean="0">
                <a:solidFill>
                  <a:schemeClr val="tx1">
                    <a:lumMod val="50000"/>
                    <a:lumOff val="50000"/>
                  </a:schemeClr>
                </a:solidFill>
                <a:effectLst/>
                <a:latin typeface="Verdana" charset="0"/>
              </a:rPr>
              <a:t>SNLAB</a:t>
            </a:r>
            <a:endParaRPr lang="en-US" sz="1800" dirty="0">
              <a:solidFill>
                <a:schemeClr val="tx1">
                  <a:lumMod val="50000"/>
                  <a:lumOff val="50000"/>
                </a:schemeClr>
              </a:solidFill>
              <a:effectLst>
                <a:outerShdw blurRad="38100" dist="38100" dir="2700000" algn="tl">
                  <a:srgbClr val="000000">
                    <a:alpha val="43137"/>
                  </a:srgbClr>
                </a:outerShdw>
              </a:effectLst>
            </a:endParaRPr>
          </a:p>
        </p:txBody>
      </p:sp>
      <p:sp>
        <p:nvSpPr>
          <p:cNvPr id="9" name="Slide Number Placeholder 11"/>
          <p:cNvSpPr>
            <a:spLocks noGrp="1"/>
          </p:cNvSpPr>
          <p:nvPr>
            <p:ph type="sldNum" sz="quarter" idx="4"/>
          </p:nvPr>
        </p:nvSpPr>
        <p:spPr>
          <a:xfrm>
            <a:off x="7159625" y="6521450"/>
            <a:ext cx="1905000" cy="304800"/>
          </a:xfrm>
          <a:prstGeom prst="rect">
            <a:avLst/>
          </a:prstGeom>
        </p:spPr>
        <p:txBody>
          <a:bodyPr/>
          <a:lstStyle>
            <a:lvl1pPr algn="r" eaLnBrk="0" hangingPunct="0">
              <a:defRPr sz="1600">
                <a:effectLst>
                  <a:outerShdw blurRad="38100" dist="38100" dir="2700000" algn="tl">
                    <a:srgbClr val="000000">
                      <a:alpha val="43137"/>
                    </a:srgbClr>
                  </a:outerShdw>
                </a:effectLst>
              </a:defRPr>
            </a:lvl1pPr>
          </a:lstStyle>
          <a:p>
            <a:pPr>
              <a:defRPr/>
            </a:pPr>
            <a:fld id="{28174B04-4DAE-EB42-9616-9AE45265018B}" type="slidenum">
              <a:rPr lang="en-US"/>
              <a:pPr>
                <a:defRPr/>
              </a:pPr>
              <a:t>‹#›</a:t>
            </a:fld>
            <a:endParaRPr lang="en-US">
              <a:solidFill>
                <a:schemeClr val="bg2"/>
              </a:solidFill>
            </a:endParaRPr>
          </a:p>
        </p:txBody>
      </p:sp>
    </p:spTree>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Lst>
  <p:hf hdr="0" ftr="0" dt="0"/>
  <p:txStyles>
    <p:titleStyle>
      <a:lvl1pPr algn="ctr" rtl="0" eaLnBrk="0" fontAlgn="base" hangingPunct="0">
        <a:spcBef>
          <a:spcPct val="0"/>
        </a:spcBef>
        <a:spcAft>
          <a:spcPct val="0"/>
        </a:spcAft>
        <a:defRPr sz="4400">
          <a:solidFill>
            <a:srgbClr val="F3F3F3"/>
          </a:solidFill>
          <a:latin typeface="+mj-lt"/>
          <a:ea typeface="+mj-ea"/>
          <a:cs typeface="+mj-cs"/>
        </a:defRPr>
      </a:lvl1pPr>
      <a:lvl2pPr algn="l" rtl="0" eaLnBrk="0" fontAlgn="base" hangingPunct="0">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2pPr>
      <a:lvl3pPr algn="l" rtl="0" eaLnBrk="0" fontAlgn="base" hangingPunct="0">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3pPr>
      <a:lvl4pPr algn="l" rtl="0" eaLnBrk="0" fontAlgn="base" hangingPunct="0">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4pPr>
      <a:lvl5pPr algn="l" rtl="0" eaLnBrk="0" fontAlgn="base" hangingPunct="0">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5pPr>
      <a:lvl6pPr marL="457200" algn="l" rtl="0" fontAlgn="base">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6pPr>
      <a:lvl7pPr marL="914400" algn="l" rtl="0" fontAlgn="base">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7pPr>
      <a:lvl8pPr marL="1371600" algn="l" rtl="0" fontAlgn="base">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8pPr>
      <a:lvl9pPr marL="1828800" algn="l" rtl="0" fontAlgn="base">
        <a:spcBef>
          <a:spcPct val="0"/>
        </a:spcBef>
        <a:spcAft>
          <a:spcPct val="0"/>
        </a:spcAft>
        <a:defRPr sz="3000">
          <a:solidFill>
            <a:srgbClr val="F3F3F3"/>
          </a:solidFill>
          <a:latin typeface="Georgia" pitchFamily="-105" charset="0"/>
          <a:ea typeface="ＭＳ Ｐゴシック" pitchFamily="-105" charset="-128"/>
          <a:cs typeface="ＭＳ Ｐゴシック" pitchFamily="-105" charset="-128"/>
        </a:defRPr>
      </a:lvl9pPr>
    </p:titleStyle>
    <p:bodyStyle>
      <a:lvl1pPr marL="342900" indent="-342900" algn="l" rtl="0" eaLnBrk="0" fontAlgn="base" hangingPunct="0">
        <a:spcBef>
          <a:spcPct val="20000"/>
        </a:spcBef>
        <a:spcAft>
          <a:spcPct val="0"/>
        </a:spcAft>
        <a:buClr>
          <a:srgbClr val="6E7BBD"/>
        </a:buClr>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800">
          <a:solidFill>
            <a:schemeClr val="tx1"/>
          </a:solidFill>
          <a:latin typeface="+mj-lt"/>
          <a:ea typeface="+mn-ea"/>
        </a:defRPr>
      </a:lvl3pPr>
      <a:lvl4pPr marL="1600200" indent="-228600" algn="l" rtl="0" eaLnBrk="0" fontAlgn="base" hangingPunct="0">
        <a:spcBef>
          <a:spcPct val="20000"/>
        </a:spcBef>
        <a:spcAft>
          <a:spcPct val="0"/>
        </a:spcAft>
        <a:buChar char="–"/>
        <a:defRPr sz="2800">
          <a:solidFill>
            <a:schemeClr val="tx1"/>
          </a:solidFill>
          <a:latin typeface="+mj-lt"/>
          <a:ea typeface="+mn-ea"/>
        </a:defRPr>
      </a:lvl4pPr>
      <a:lvl5pPr marL="2057400" indent="-228600" algn="l" rtl="0" eaLnBrk="0" fontAlgn="base" hangingPunct="0">
        <a:spcBef>
          <a:spcPct val="20000"/>
        </a:spcBef>
        <a:spcAft>
          <a:spcPct val="0"/>
        </a:spcAft>
        <a:buChar char="»"/>
        <a:defRPr sz="2800">
          <a:solidFill>
            <a:schemeClr val="tx1"/>
          </a:solidFill>
          <a:latin typeface="+mj-lt"/>
          <a:ea typeface="+mn-ea"/>
        </a:defRPr>
      </a:lvl5pPr>
      <a:lvl6pPr marL="2514600" indent="-228600" algn="l" rtl="0" fontAlgn="base">
        <a:spcBef>
          <a:spcPct val="20000"/>
        </a:spcBef>
        <a:spcAft>
          <a:spcPct val="0"/>
        </a:spcAft>
        <a:buChar char="»"/>
        <a:defRPr>
          <a:solidFill>
            <a:srgbClr val="686868"/>
          </a:solidFill>
          <a:latin typeface="+mj-lt"/>
          <a:ea typeface="+mn-ea"/>
        </a:defRPr>
      </a:lvl6pPr>
      <a:lvl7pPr marL="2971800" indent="-228600" algn="l" rtl="0" fontAlgn="base">
        <a:spcBef>
          <a:spcPct val="20000"/>
        </a:spcBef>
        <a:spcAft>
          <a:spcPct val="0"/>
        </a:spcAft>
        <a:buChar char="»"/>
        <a:defRPr>
          <a:solidFill>
            <a:srgbClr val="686868"/>
          </a:solidFill>
          <a:latin typeface="+mj-lt"/>
          <a:ea typeface="+mn-ea"/>
        </a:defRPr>
      </a:lvl7pPr>
      <a:lvl8pPr marL="3429000" indent="-228600" algn="l" rtl="0" fontAlgn="base">
        <a:spcBef>
          <a:spcPct val="20000"/>
        </a:spcBef>
        <a:spcAft>
          <a:spcPct val="0"/>
        </a:spcAft>
        <a:buChar char="»"/>
        <a:defRPr>
          <a:solidFill>
            <a:srgbClr val="686868"/>
          </a:solidFill>
          <a:latin typeface="+mj-lt"/>
          <a:ea typeface="+mn-ea"/>
        </a:defRPr>
      </a:lvl8pPr>
      <a:lvl9pPr marL="3886200" indent="-228600" algn="l" rtl="0" fontAlgn="base">
        <a:spcBef>
          <a:spcPct val="20000"/>
        </a:spcBef>
        <a:spcAft>
          <a:spcPct val="0"/>
        </a:spcAft>
        <a:buChar char="»"/>
        <a:defRPr>
          <a:solidFill>
            <a:srgbClr val="686868"/>
          </a:solidFill>
          <a:latin typeface="+mj-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2"/>
          <p:cNvPicPr>
            <a:picLocks noChangeAspect="1"/>
          </p:cNvPicPr>
          <p:nvPr/>
        </p:nvPicPr>
        <p:blipFill>
          <a:blip r:embed="rId3">
            <a:lum bright="70000" contrast="-70000"/>
            <a:extLst>
              <a:ext uri="{28A0092B-C50C-407E-A947-70E740481C1C}">
                <a14:useLocalDpi xmlns:a14="http://schemas.microsoft.com/office/drawing/2010/main"/>
              </a:ext>
            </a:extLst>
          </a:blip>
          <a:stretch>
            <a:fillRect/>
          </a:stretch>
        </p:blipFill>
        <p:spPr>
          <a:xfrm>
            <a:off x="0" y="806450"/>
            <a:ext cx="9144000" cy="5789083"/>
          </a:xfrm>
          <a:prstGeom prst="rect">
            <a:avLst/>
          </a:prstGeom>
          <a:ln>
            <a:noFill/>
          </a:ln>
          <a:effectLst>
            <a:softEdge rad="112500"/>
          </a:effectLst>
        </p:spPr>
      </p:pic>
      <p:sp>
        <p:nvSpPr>
          <p:cNvPr id="135171" name="Rectangle 3"/>
          <p:cNvSpPr>
            <a:spLocks noGrp="1" noChangeArrowheads="1"/>
          </p:cNvSpPr>
          <p:nvPr>
            <p:ph type="subTitle" idx="1"/>
          </p:nvPr>
        </p:nvSpPr>
        <p:spPr>
          <a:xfrm>
            <a:off x="844450" y="3397372"/>
            <a:ext cx="7491943" cy="2794000"/>
          </a:xfrm>
          <a:effectLst>
            <a:outerShdw blurRad="25400" dist="12700" dir="2700000" algn="ctr" rotWithShape="0">
              <a:srgbClr val="000000">
                <a:alpha val="25000"/>
              </a:srgbClr>
            </a:outerShdw>
          </a:effectLst>
        </p:spPr>
        <p:txBody>
          <a:bodyPr/>
          <a:lstStyle/>
          <a:p>
            <a:r>
              <a:rPr lang="en-US" altLang="zh-CN" sz="2400" dirty="0" smtClean="0"/>
              <a:t>V0.1</a:t>
            </a:r>
          </a:p>
        </p:txBody>
      </p:sp>
      <p:sp>
        <p:nvSpPr>
          <p:cNvPr id="13" name="Rectangle 2"/>
          <p:cNvSpPr>
            <a:spLocks noGrp="1" noChangeArrowheads="1"/>
          </p:cNvSpPr>
          <p:nvPr>
            <p:ph type="ctrTitle"/>
          </p:nvPr>
        </p:nvSpPr>
        <p:spPr>
          <a:xfrm>
            <a:off x="778040" y="1419038"/>
            <a:ext cx="8111960" cy="1631950"/>
          </a:xfrm>
        </p:spPr>
        <p:txBody>
          <a:bodyPr/>
          <a:lstStyle/>
          <a:p>
            <a:pPr algn="ctr" eaLnBrk="1" hangingPunct="1">
              <a:defRPr/>
            </a:pPr>
            <a:r>
              <a:rPr lang="en-US" altLang="zh-CN" sz="4000" dirty="0" smtClean="0">
                <a:solidFill>
                  <a:srgbClr val="800000"/>
                </a:solidFill>
                <a:latin typeface="Georgia" charset="0"/>
                <a:ea typeface="ＭＳ Ｐゴシック" charset="0"/>
                <a:cs typeface="ＭＳ Ｐゴシック" charset="0"/>
              </a:rPr>
              <a:t>A Brief Introduction to SDN</a:t>
            </a:r>
            <a:endParaRPr lang="en-US" sz="4000" dirty="0">
              <a:solidFill>
                <a:srgbClr val="800000"/>
              </a:solidFill>
              <a:latin typeface="Georgia" charset="0"/>
              <a:ea typeface="ＭＳ Ｐゴシック" charset="0"/>
              <a:cs typeface="ＭＳ Ｐゴシック" charset="0"/>
            </a:endParaRPr>
          </a:p>
        </p:txBody>
      </p:sp>
    </p:spTree>
    <p:extLst>
      <p:ext uri="{BB962C8B-B14F-4D97-AF65-F5344CB8AC3E}">
        <p14:creationId xmlns:p14="http://schemas.microsoft.com/office/powerpoint/2010/main" val="45270019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Results of a User Survey</a:t>
            </a:r>
            <a:endParaRPr lang="en-US" sz="3600" dirty="0"/>
          </a:p>
        </p:txBody>
      </p:sp>
      <p:sp>
        <p:nvSpPr>
          <p:cNvPr id="5" name="Content Placeholder 4"/>
          <p:cNvSpPr>
            <a:spLocks noGrp="1"/>
          </p:cNvSpPr>
          <p:nvPr>
            <p:ph idx="1"/>
          </p:nvPr>
        </p:nvSpPr>
        <p:spPr>
          <a:xfrm>
            <a:off x="6039555" y="990600"/>
            <a:ext cx="2942519" cy="5334000"/>
          </a:xfrm>
        </p:spPr>
        <p:txBody>
          <a:bodyPr/>
          <a:lstStyle/>
          <a:p>
            <a:r>
              <a:rPr lang="en-US" sz="2400" dirty="0" smtClean="0"/>
              <a:t>128 </a:t>
            </a:r>
            <a:r>
              <a:rPr lang="en-US" sz="2400" dirty="0"/>
              <a:t>Companies responded</a:t>
            </a:r>
          </a:p>
          <a:p>
            <a:pPr lvl="1"/>
            <a:r>
              <a:rPr lang="en-US" sz="2000" dirty="0"/>
              <a:t>31% </a:t>
            </a:r>
            <a:r>
              <a:rPr lang="en-US" sz="2000" dirty="0" err="1"/>
              <a:t>Telcos</a:t>
            </a:r>
            <a:r>
              <a:rPr lang="en-US" sz="2000" dirty="0"/>
              <a:t>/Service Providers</a:t>
            </a:r>
          </a:p>
          <a:p>
            <a:pPr lvl="1"/>
            <a:r>
              <a:rPr lang="en-US" sz="2000" dirty="0"/>
              <a:t>24% Research/Academia</a:t>
            </a:r>
          </a:p>
          <a:p>
            <a:pPr lvl="1"/>
            <a:r>
              <a:rPr lang="en-US" sz="2000" dirty="0"/>
              <a:t>20% Enterprises</a:t>
            </a:r>
          </a:p>
          <a:p>
            <a:pPr lvl="1"/>
            <a:r>
              <a:rPr lang="en-US" sz="2000" dirty="0"/>
              <a:t>10% Services/Consulting</a:t>
            </a:r>
          </a:p>
          <a:p>
            <a:pPr lvl="1"/>
            <a:r>
              <a:rPr lang="en-US" sz="2000" dirty="0"/>
              <a:t>9% Software/Hardware</a:t>
            </a:r>
          </a:p>
          <a:p>
            <a:pPr lvl="1"/>
            <a:r>
              <a:rPr lang="en-US" sz="2000" dirty="0"/>
              <a:t>6% </a:t>
            </a:r>
            <a:r>
              <a:rPr lang="en-US" sz="2000" dirty="0" smtClean="0"/>
              <a:t>Other</a:t>
            </a:r>
            <a:endParaRPr lang="en-US" sz="2000" dirty="0"/>
          </a:p>
        </p:txBody>
      </p:sp>
      <p:sp>
        <p:nvSpPr>
          <p:cNvPr id="9" name="Rectangle 8"/>
          <p:cNvSpPr/>
          <p:nvPr/>
        </p:nvSpPr>
        <p:spPr>
          <a:xfrm>
            <a:off x="233331" y="5716239"/>
            <a:ext cx="8910669" cy="307777"/>
          </a:xfrm>
          <a:prstGeom prst="rect">
            <a:avLst/>
          </a:prstGeom>
        </p:spPr>
        <p:txBody>
          <a:bodyPr wrap="square">
            <a:spAutoFit/>
          </a:bodyPr>
          <a:lstStyle/>
          <a:p>
            <a:r>
              <a:rPr lang="en-US" sz="1400" i="1" baseline="0" dirty="0" smtClean="0"/>
              <a:t>Source: </a:t>
            </a:r>
            <a:r>
              <a:rPr lang="en-US" sz="1400" i="1" baseline="0" dirty="0" err="1" smtClean="0"/>
              <a:t>Neela</a:t>
            </a:r>
            <a:r>
              <a:rPr lang="en-US" sz="1400" i="1" baseline="0" dirty="0" smtClean="0"/>
              <a:t> Jacques, July 2015. </a:t>
            </a:r>
            <a:endParaRPr lang="en-US" sz="1400" i="1" baseline="0" dirty="0"/>
          </a:p>
        </p:txBody>
      </p:sp>
      <p:pic>
        <p:nvPicPr>
          <p:cNvPr id="3" name="Picture 2"/>
          <p:cNvPicPr>
            <a:picLocks noChangeAspect="1"/>
          </p:cNvPicPr>
          <p:nvPr/>
        </p:nvPicPr>
        <p:blipFill>
          <a:blip r:embed="rId3"/>
          <a:stretch>
            <a:fillRect/>
          </a:stretch>
        </p:blipFill>
        <p:spPr>
          <a:xfrm>
            <a:off x="211665" y="869379"/>
            <a:ext cx="5630173" cy="4718621"/>
          </a:xfrm>
          <a:prstGeom prst="rect">
            <a:avLst/>
          </a:prstGeom>
        </p:spPr>
      </p:pic>
      <p:sp>
        <p:nvSpPr>
          <p:cNvPr id="10"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10</a:t>
            </a:fld>
            <a:endParaRPr lang="en-US" dirty="0">
              <a:solidFill>
                <a:schemeClr val="bg2"/>
              </a:solidFill>
            </a:endParaRPr>
          </a:p>
        </p:txBody>
      </p:sp>
    </p:spTree>
    <p:extLst>
      <p:ext uri="{BB962C8B-B14F-4D97-AF65-F5344CB8AC3E}">
        <p14:creationId xmlns:p14="http://schemas.microsoft.com/office/powerpoint/2010/main" val="106227852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Some Main Use Cases of SDN</a:t>
            </a:r>
            <a:endParaRPr lang="en-US" sz="3600" dirty="0"/>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11</a:t>
            </a:fld>
            <a:endParaRPr lang="en-US" dirty="0">
              <a:solidFill>
                <a:schemeClr val="bg2"/>
              </a:solidFill>
            </a:endParaRPr>
          </a:p>
        </p:txBody>
      </p:sp>
      <p:grpSp>
        <p:nvGrpSpPr>
          <p:cNvPr id="8" name="Group 7"/>
          <p:cNvGrpSpPr/>
          <p:nvPr/>
        </p:nvGrpSpPr>
        <p:grpSpPr>
          <a:xfrm>
            <a:off x="0" y="1333500"/>
            <a:ext cx="9144000" cy="4282722"/>
            <a:chOff x="0" y="1333500"/>
            <a:chExt cx="9144000" cy="4282722"/>
          </a:xfrm>
        </p:grpSpPr>
        <p:pic>
          <p:nvPicPr>
            <p:cNvPr id="6" name="Picture 5"/>
            <p:cNvPicPr>
              <a:picLocks noChangeAspect="1"/>
            </p:cNvPicPr>
            <p:nvPr/>
          </p:nvPicPr>
          <p:blipFill>
            <a:blip r:embed="rId3"/>
            <a:stretch>
              <a:fillRect/>
            </a:stretch>
          </p:blipFill>
          <p:spPr>
            <a:xfrm>
              <a:off x="0" y="1333500"/>
              <a:ext cx="9144000" cy="4171950"/>
            </a:xfrm>
            <a:prstGeom prst="rect">
              <a:avLst/>
            </a:prstGeom>
          </p:spPr>
        </p:pic>
        <p:sp>
          <p:nvSpPr>
            <p:cNvPr id="7" name="Rectangle 6"/>
            <p:cNvSpPr/>
            <p:nvPr/>
          </p:nvSpPr>
          <p:spPr bwMode="auto">
            <a:xfrm>
              <a:off x="8847667" y="5080000"/>
              <a:ext cx="296333" cy="53622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grpSp>
      <p:sp>
        <p:nvSpPr>
          <p:cNvPr id="9" name="Rectangle 8"/>
          <p:cNvSpPr/>
          <p:nvPr/>
        </p:nvSpPr>
        <p:spPr>
          <a:xfrm>
            <a:off x="233331" y="5716239"/>
            <a:ext cx="8910669" cy="307777"/>
          </a:xfrm>
          <a:prstGeom prst="rect">
            <a:avLst/>
          </a:prstGeom>
        </p:spPr>
        <p:txBody>
          <a:bodyPr wrap="square">
            <a:spAutoFit/>
          </a:bodyPr>
          <a:lstStyle/>
          <a:p>
            <a:r>
              <a:rPr lang="en-US" sz="1400" i="1" baseline="0" dirty="0" smtClean="0"/>
              <a:t>Source: </a:t>
            </a:r>
            <a:r>
              <a:rPr lang="en-US" sz="1400" i="1" baseline="0" dirty="0" err="1" smtClean="0"/>
              <a:t>Neela</a:t>
            </a:r>
            <a:r>
              <a:rPr lang="en-US" sz="1400" i="1" baseline="0" dirty="0" smtClean="0"/>
              <a:t> Jacques, July 2015. </a:t>
            </a:r>
            <a:endParaRPr lang="en-US" sz="1400" i="1" baseline="0" dirty="0"/>
          </a:p>
        </p:txBody>
      </p:sp>
    </p:spTree>
    <p:extLst>
      <p:ext uri="{BB962C8B-B14F-4D97-AF65-F5344CB8AC3E}">
        <p14:creationId xmlns:p14="http://schemas.microsoft.com/office/powerpoint/2010/main" val="18108556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7345" name="Rectangle 1"/>
          <p:cNvSpPr>
            <a:spLocks noGrp="1" noChangeArrowheads="1"/>
          </p:cNvSpPr>
          <p:nvPr>
            <p:ph type="title"/>
          </p:nvPr>
        </p:nvSpPr>
        <p:spPr>
          <a:xfrm>
            <a:off x="256873" y="-22466"/>
            <a:ext cx="8767597" cy="685800"/>
          </a:xfrm>
          <a:ln/>
        </p:spPr>
        <p:txBody>
          <a:bodyPr/>
          <a:lstStyle/>
          <a:p>
            <a:r>
              <a:rPr lang="en-US" sz="3200" dirty="0" smtClean="0"/>
              <a:t>State of Current (Open Source) Players</a:t>
            </a:r>
            <a:endParaRPr lang="en-US" sz="3200" dirty="0"/>
          </a:p>
        </p:txBody>
      </p:sp>
      <p:sp>
        <p:nvSpPr>
          <p:cNvPr id="6" name="Rectangle 5"/>
          <p:cNvSpPr/>
          <p:nvPr/>
        </p:nvSpPr>
        <p:spPr>
          <a:xfrm>
            <a:off x="233330" y="6125462"/>
            <a:ext cx="8910669" cy="307777"/>
          </a:xfrm>
          <a:prstGeom prst="rect">
            <a:avLst/>
          </a:prstGeom>
        </p:spPr>
        <p:txBody>
          <a:bodyPr wrap="square">
            <a:spAutoFit/>
          </a:bodyPr>
          <a:lstStyle/>
          <a:p>
            <a:r>
              <a:rPr lang="en-US" sz="1400" i="1" baseline="0" dirty="0" smtClean="0"/>
              <a:t>Source: </a:t>
            </a:r>
            <a:r>
              <a:rPr lang="en-US" sz="1400" i="1" baseline="0" dirty="0" err="1" smtClean="0"/>
              <a:t>Neela</a:t>
            </a:r>
            <a:r>
              <a:rPr lang="en-US" sz="1400" i="1" baseline="0" dirty="0" smtClean="0"/>
              <a:t> Jacques, July 2015. </a:t>
            </a:r>
            <a:endParaRPr lang="en-US" sz="1400" i="1" baseline="0" dirty="0"/>
          </a:p>
        </p:txBody>
      </p:sp>
      <p:pic>
        <p:nvPicPr>
          <p:cNvPr id="3" name="Picture 2"/>
          <p:cNvPicPr>
            <a:picLocks noChangeAspect="1"/>
          </p:cNvPicPr>
          <p:nvPr/>
        </p:nvPicPr>
        <p:blipFill>
          <a:blip r:embed="rId3"/>
          <a:stretch>
            <a:fillRect/>
          </a:stretch>
        </p:blipFill>
        <p:spPr>
          <a:xfrm>
            <a:off x="0" y="662020"/>
            <a:ext cx="9144000" cy="5565539"/>
          </a:xfrm>
          <a:prstGeom prst="rect">
            <a:avLst/>
          </a:prstGeom>
        </p:spPr>
      </p:pic>
      <p:sp>
        <p:nvSpPr>
          <p:cNvPr id="8"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12</a:t>
            </a:fld>
            <a:endParaRPr lang="en-US" dirty="0">
              <a:solidFill>
                <a:schemeClr val="bg2"/>
              </a:solidFill>
            </a:endParaRPr>
          </a:p>
        </p:txBody>
      </p:sp>
    </p:spTree>
    <p:extLst>
      <p:ext uri="{BB962C8B-B14F-4D97-AF65-F5344CB8AC3E}">
        <p14:creationId xmlns:p14="http://schemas.microsoft.com/office/powerpoint/2010/main" val="236592998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Outline</a:t>
            </a:r>
            <a:endParaRPr lang="en-US" sz="3600" dirty="0"/>
          </a:p>
        </p:txBody>
      </p:sp>
      <p:sp>
        <p:nvSpPr>
          <p:cNvPr id="3" name="Content Placeholder 2"/>
          <p:cNvSpPr>
            <a:spLocks noGrp="1"/>
          </p:cNvSpPr>
          <p:nvPr>
            <p:ph idx="1"/>
          </p:nvPr>
        </p:nvSpPr>
        <p:spPr/>
        <p:txBody>
          <a:bodyPr/>
          <a:lstStyle/>
          <a:p>
            <a:r>
              <a:rPr lang="en-US" dirty="0" smtClean="0"/>
              <a:t>What is and why SDN?</a:t>
            </a:r>
          </a:p>
          <a:p>
            <a:r>
              <a:rPr lang="en-US" dirty="0" smtClean="0"/>
              <a:t>SDN now</a:t>
            </a:r>
          </a:p>
          <a:p>
            <a:r>
              <a:rPr lang="en-US" dirty="0" smtClean="0"/>
              <a:t>SDN technical components</a:t>
            </a:r>
          </a:p>
          <a:p>
            <a:pPr lvl="1"/>
            <a:r>
              <a:rPr lang="en-US" dirty="0" smtClean="0"/>
              <a:t>Keep some key questions in mind while engage</a:t>
            </a:r>
          </a:p>
          <a:p>
            <a:endParaRPr lang="en-US" dirty="0" smtClean="0"/>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13</a:t>
            </a:fld>
            <a:endParaRPr lang="en-US" dirty="0">
              <a:solidFill>
                <a:schemeClr val="bg2"/>
              </a:solidFill>
            </a:endParaRPr>
          </a:p>
        </p:txBody>
      </p:sp>
    </p:spTree>
    <p:extLst>
      <p:ext uri="{BB962C8B-B14F-4D97-AF65-F5344CB8AC3E}">
        <p14:creationId xmlns:p14="http://schemas.microsoft.com/office/powerpoint/2010/main" val="233769827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ea typeface="ＭＳ Ｐゴシック" charset="0"/>
                <a:cs typeface="ＭＳ Ｐゴシック" charset="0"/>
              </a:rPr>
              <a:t>SDN Architecture (Intel)</a:t>
            </a:r>
            <a:endParaRPr lang="en-US" sz="1800" dirty="0"/>
          </a:p>
        </p:txBody>
      </p:sp>
      <p:sp>
        <p:nvSpPr>
          <p:cNvPr id="3" name="Content Placeholder 2"/>
          <p:cNvSpPr>
            <a:spLocks noGrp="1"/>
          </p:cNvSpPr>
          <p:nvPr>
            <p:ph idx="1"/>
          </p:nvPr>
        </p:nvSpPr>
        <p:spPr>
          <a:xfrm>
            <a:off x="373528" y="915066"/>
            <a:ext cx="8650879" cy="5405052"/>
          </a:xfrm>
        </p:spPr>
        <p:txBody>
          <a:bodyPr>
            <a:noAutofit/>
          </a:bodyPr>
          <a:lstStyle/>
          <a:p>
            <a:endParaRPr lang="en-US" altLang="ja-JP" dirty="0" smtClean="0">
              <a:ea typeface="ＭＳ Ｐゴシック" charset="0"/>
              <a:cs typeface="ＭＳ Ｐゴシック" charset="0"/>
            </a:endParaRPr>
          </a:p>
        </p:txBody>
      </p:sp>
      <p:pic>
        <p:nvPicPr>
          <p:cNvPr id="5" name="Picture 4"/>
          <p:cNvPicPr>
            <a:picLocks noChangeAspect="1"/>
          </p:cNvPicPr>
          <p:nvPr/>
        </p:nvPicPr>
        <p:blipFill>
          <a:blip r:embed="rId3"/>
          <a:stretch>
            <a:fillRect/>
          </a:stretch>
        </p:blipFill>
        <p:spPr>
          <a:xfrm>
            <a:off x="832555" y="2201333"/>
            <a:ext cx="7366000" cy="4064000"/>
          </a:xfrm>
          <a:prstGeom prst="rect">
            <a:avLst/>
          </a:prstGeom>
        </p:spPr>
      </p:pic>
    </p:spTree>
    <p:extLst>
      <p:ext uri="{BB962C8B-B14F-4D97-AF65-F5344CB8AC3E}">
        <p14:creationId xmlns:p14="http://schemas.microsoft.com/office/powerpoint/2010/main" val="38274741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ea typeface="ＭＳ Ｐゴシック" charset="0"/>
                <a:cs typeface="ＭＳ Ｐゴシック" charset="0"/>
              </a:rPr>
              <a:t>SDN Architecture (HP)</a:t>
            </a:r>
            <a:endParaRPr lang="en-US" sz="1800" dirty="0"/>
          </a:p>
        </p:txBody>
      </p:sp>
      <p:pic>
        <p:nvPicPr>
          <p:cNvPr id="6" name="Picture 5"/>
          <p:cNvPicPr>
            <a:picLocks noChangeAspect="1"/>
          </p:cNvPicPr>
          <p:nvPr/>
        </p:nvPicPr>
        <p:blipFill>
          <a:blip r:embed="rId3"/>
          <a:stretch>
            <a:fillRect/>
          </a:stretch>
        </p:blipFill>
        <p:spPr>
          <a:xfrm>
            <a:off x="685800" y="1905000"/>
            <a:ext cx="7772400" cy="3035300"/>
          </a:xfrm>
          <a:prstGeom prst="rect">
            <a:avLst/>
          </a:prstGeom>
        </p:spPr>
      </p:pic>
      <p:sp>
        <p:nvSpPr>
          <p:cNvPr id="7" name="Rectangle 6"/>
          <p:cNvSpPr/>
          <p:nvPr/>
        </p:nvSpPr>
        <p:spPr>
          <a:xfrm>
            <a:off x="790222" y="5309723"/>
            <a:ext cx="4572000" cy="584776"/>
          </a:xfrm>
          <a:prstGeom prst="rect">
            <a:avLst/>
          </a:prstGeom>
        </p:spPr>
        <p:txBody>
          <a:bodyPr>
            <a:spAutoFit/>
          </a:bodyPr>
          <a:lstStyle/>
          <a:p>
            <a:r>
              <a:rPr lang="en-US" dirty="0"/>
              <a:t>http://h17007.www1.hp.com/images/networking/solutions/technology/</a:t>
            </a:r>
            <a:r>
              <a:rPr lang="en-US" dirty="0" err="1"/>
              <a:t>sdn</a:t>
            </a:r>
            <a:r>
              <a:rPr lang="en-US" dirty="0"/>
              <a:t>/</a:t>
            </a:r>
            <a:r>
              <a:rPr lang="en-US" dirty="0" err="1"/>
              <a:t>sdn-architecture.jpg</a:t>
            </a:r>
            <a:endParaRPr lang="en-US" dirty="0"/>
          </a:p>
        </p:txBody>
      </p:sp>
    </p:spTree>
    <p:extLst>
      <p:ext uri="{BB962C8B-B14F-4D97-AF65-F5344CB8AC3E}">
        <p14:creationId xmlns:p14="http://schemas.microsoft.com/office/powerpoint/2010/main" val="8391653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ea typeface="ＭＳ Ｐゴシック" charset="0"/>
                <a:cs typeface="ＭＳ Ｐゴシック" charset="0"/>
              </a:rPr>
              <a:t>SDN Architecture (Big Switch)</a:t>
            </a:r>
            <a:endParaRPr lang="en-US" sz="1800" dirty="0"/>
          </a:p>
        </p:txBody>
      </p:sp>
      <p:pic>
        <p:nvPicPr>
          <p:cNvPr id="3" name="Picture 2"/>
          <p:cNvPicPr>
            <a:picLocks noChangeAspect="1"/>
          </p:cNvPicPr>
          <p:nvPr/>
        </p:nvPicPr>
        <p:blipFill>
          <a:blip r:embed="rId3"/>
          <a:stretch>
            <a:fillRect/>
          </a:stretch>
        </p:blipFill>
        <p:spPr>
          <a:xfrm>
            <a:off x="2342445" y="913914"/>
            <a:ext cx="4482506" cy="4928083"/>
          </a:xfrm>
          <a:prstGeom prst="rect">
            <a:avLst/>
          </a:prstGeom>
        </p:spPr>
      </p:pic>
      <p:sp>
        <p:nvSpPr>
          <p:cNvPr id="4" name="Rectangle 3"/>
          <p:cNvSpPr/>
          <p:nvPr/>
        </p:nvSpPr>
        <p:spPr>
          <a:xfrm>
            <a:off x="677333" y="5831835"/>
            <a:ext cx="4572000" cy="584776"/>
          </a:xfrm>
          <a:prstGeom prst="rect">
            <a:avLst/>
          </a:prstGeom>
        </p:spPr>
        <p:txBody>
          <a:bodyPr>
            <a:spAutoFit/>
          </a:bodyPr>
          <a:lstStyle/>
          <a:p>
            <a:r>
              <a:rPr lang="en-US" dirty="0"/>
              <a:t>http://</a:t>
            </a:r>
            <a:r>
              <a:rPr lang="en-US" dirty="0" err="1"/>
              <a:t>www.bigswitch.jp</a:t>
            </a:r>
            <a:r>
              <a:rPr lang="en-US" dirty="0"/>
              <a:t>/sites/default/files/_/</a:t>
            </a:r>
            <a:r>
              <a:rPr lang="en-US" dirty="0" err="1"/>
              <a:t>bsn-sdn-architecture.jpg</a:t>
            </a:r>
            <a:endParaRPr lang="en-US" dirty="0"/>
          </a:p>
        </p:txBody>
      </p:sp>
    </p:spTree>
    <p:extLst>
      <p:ext uri="{BB962C8B-B14F-4D97-AF65-F5344CB8AC3E}">
        <p14:creationId xmlns:p14="http://schemas.microsoft.com/office/powerpoint/2010/main" val="18759515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ea typeface="ＭＳ Ｐゴシック" charset="0"/>
                <a:cs typeface="ＭＳ Ｐゴシック" charset="0"/>
              </a:rPr>
              <a:t>SDN Architecture (Google WAN)</a:t>
            </a:r>
            <a:endParaRPr lang="en-US" sz="1800" dirty="0"/>
          </a:p>
        </p:txBody>
      </p:sp>
      <p:pic>
        <p:nvPicPr>
          <p:cNvPr id="5" name="Picture 4"/>
          <p:cNvPicPr>
            <a:picLocks noChangeAspect="1"/>
          </p:cNvPicPr>
          <p:nvPr/>
        </p:nvPicPr>
        <p:blipFill>
          <a:blip r:embed="rId3"/>
          <a:stretch>
            <a:fillRect/>
          </a:stretch>
        </p:blipFill>
        <p:spPr>
          <a:xfrm>
            <a:off x="520700" y="876298"/>
            <a:ext cx="8102600" cy="5613400"/>
          </a:xfrm>
          <a:prstGeom prst="rect">
            <a:avLst/>
          </a:prstGeom>
        </p:spPr>
      </p:pic>
    </p:spTree>
    <p:extLst>
      <p:ext uri="{BB962C8B-B14F-4D97-AF65-F5344CB8AC3E}">
        <p14:creationId xmlns:p14="http://schemas.microsoft.com/office/powerpoint/2010/main" val="21798948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ea typeface="ＭＳ Ｐゴシック" charset="0"/>
                <a:cs typeface="ＭＳ Ｐゴシック" charset="0"/>
              </a:rPr>
              <a:t>SDN Architecture (F5)</a:t>
            </a:r>
            <a:endParaRPr lang="en-US" sz="1800" dirty="0"/>
          </a:p>
        </p:txBody>
      </p:sp>
      <p:pic>
        <p:nvPicPr>
          <p:cNvPr id="3" name="Picture 2"/>
          <p:cNvPicPr>
            <a:picLocks noChangeAspect="1"/>
          </p:cNvPicPr>
          <p:nvPr/>
        </p:nvPicPr>
        <p:blipFill>
          <a:blip r:embed="rId3"/>
          <a:stretch>
            <a:fillRect/>
          </a:stretch>
        </p:blipFill>
        <p:spPr>
          <a:xfrm>
            <a:off x="2540000" y="1107924"/>
            <a:ext cx="3616241" cy="4790519"/>
          </a:xfrm>
          <a:prstGeom prst="rect">
            <a:avLst/>
          </a:prstGeom>
        </p:spPr>
      </p:pic>
      <p:sp>
        <p:nvSpPr>
          <p:cNvPr id="4" name="Rectangle 3"/>
          <p:cNvSpPr/>
          <p:nvPr/>
        </p:nvSpPr>
        <p:spPr>
          <a:xfrm>
            <a:off x="917222" y="6057612"/>
            <a:ext cx="4572000" cy="584776"/>
          </a:xfrm>
          <a:prstGeom prst="rect">
            <a:avLst/>
          </a:prstGeom>
        </p:spPr>
        <p:txBody>
          <a:bodyPr>
            <a:spAutoFit/>
          </a:bodyPr>
          <a:lstStyle/>
          <a:p>
            <a:r>
              <a:rPr lang="en-US" dirty="0"/>
              <a:t>http://</a:t>
            </a:r>
            <a:r>
              <a:rPr lang="en-US" dirty="0" err="1"/>
              <a:t>www.cisco.com</a:t>
            </a:r>
            <a:r>
              <a:rPr lang="en-US" dirty="0"/>
              <a:t>/web/about/ac123/ac147/images/</a:t>
            </a:r>
            <a:r>
              <a:rPr lang="en-US" dirty="0" err="1"/>
              <a:t>ipj</a:t>
            </a:r>
            <a:r>
              <a:rPr lang="en-US" dirty="0"/>
              <a:t>/ipj_16-1/161_sdn_fig01_lg.jpg</a:t>
            </a:r>
          </a:p>
        </p:txBody>
      </p:sp>
    </p:spTree>
    <p:extLst>
      <p:ext uri="{BB962C8B-B14F-4D97-AF65-F5344CB8AC3E}">
        <p14:creationId xmlns:p14="http://schemas.microsoft.com/office/powerpoint/2010/main" val="40324371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ea typeface="ＭＳ Ｐゴシック" charset="0"/>
                <a:cs typeface="ＭＳ Ｐゴシック" charset="0"/>
              </a:rPr>
              <a:t>SDN Architecture (Wikipedia)</a:t>
            </a:r>
            <a:endParaRPr lang="en-US" sz="1800" dirty="0"/>
          </a:p>
        </p:txBody>
      </p:sp>
      <p:pic>
        <p:nvPicPr>
          <p:cNvPr id="3" name="Picture 2"/>
          <p:cNvPicPr>
            <a:picLocks noChangeAspect="1"/>
          </p:cNvPicPr>
          <p:nvPr/>
        </p:nvPicPr>
        <p:blipFill>
          <a:blip r:embed="rId3"/>
          <a:stretch>
            <a:fillRect/>
          </a:stretch>
        </p:blipFill>
        <p:spPr>
          <a:xfrm>
            <a:off x="1397000" y="1041400"/>
            <a:ext cx="6350000" cy="4762500"/>
          </a:xfrm>
          <a:prstGeom prst="rect">
            <a:avLst/>
          </a:prstGeom>
        </p:spPr>
      </p:pic>
      <p:sp>
        <p:nvSpPr>
          <p:cNvPr id="4" name="Rectangle 3"/>
          <p:cNvSpPr/>
          <p:nvPr/>
        </p:nvSpPr>
        <p:spPr>
          <a:xfrm>
            <a:off x="324555" y="5486835"/>
            <a:ext cx="4572000" cy="1077218"/>
          </a:xfrm>
          <a:prstGeom prst="rect">
            <a:avLst/>
          </a:prstGeom>
        </p:spPr>
        <p:txBody>
          <a:bodyPr>
            <a:spAutoFit/>
          </a:bodyPr>
          <a:lstStyle/>
          <a:p>
            <a:r>
              <a:rPr lang="en-US" dirty="0"/>
              <a:t>https://</a:t>
            </a:r>
            <a:r>
              <a:rPr lang="en-US" dirty="0" err="1"/>
              <a:t>upload.wikimedia.org</a:t>
            </a:r>
            <a:r>
              <a:rPr lang="en-US" dirty="0"/>
              <a:t>/</a:t>
            </a:r>
            <a:r>
              <a:rPr lang="en-US" dirty="0" err="1"/>
              <a:t>wikipedia</a:t>
            </a:r>
            <a:r>
              <a:rPr lang="en-US" dirty="0"/>
              <a:t>/commons/thumb/e/e6/SDN-architecture-overview-</a:t>
            </a:r>
            <a:r>
              <a:rPr lang="en-US" dirty="0" err="1"/>
              <a:t>transparent.png</a:t>
            </a:r>
            <a:r>
              <a:rPr lang="en-US" dirty="0"/>
              <a:t>/500px-SDN-architecture-overview-transparent.png</a:t>
            </a:r>
          </a:p>
        </p:txBody>
      </p:sp>
    </p:spTree>
    <p:extLst>
      <p:ext uri="{BB962C8B-B14F-4D97-AF65-F5344CB8AC3E}">
        <p14:creationId xmlns:p14="http://schemas.microsoft.com/office/powerpoint/2010/main" val="3599479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Outline</a:t>
            </a:r>
            <a:endParaRPr lang="en-US" sz="3600" dirty="0"/>
          </a:p>
        </p:txBody>
      </p:sp>
      <p:sp>
        <p:nvSpPr>
          <p:cNvPr id="3" name="Content Placeholder 2"/>
          <p:cNvSpPr>
            <a:spLocks noGrp="1"/>
          </p:cNvSpPr>
          <p:nvPr>
            <p:ph idx="1"/>
          </p:nvPr>
        </p:nvSpPr>
        <p:spPr/>
        <p:txBody>
          <a:bodyPr/>
          <a:lstStyle/>
          <a:p>
            <a:r>
              <a:rPr lang="en-US" dirty="0" smtClean="0"/>
              <a:t>What is and why SDN?</a:t>
            </a:r>
          </a:p>
          <a:p>
            <a:endParaRPr lang="en-US" dirty="0" smtClean="0"/>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2</a:t>
            </a:fld>
            <a:endParaRPr lang="en-US" dirty="0">
              <a:solidFill>
                <a:schemeClr val="bg2"/>
              </a:solidFill>
            </a:endParaRPr>
          </a:p>
        </p:txBody>
      </p:sp>
    </p:spTree>
    <p:extLst>
      <p:ext uri="{BB962C8B-B14F-4D97-AF65-F5344CB8AC3E}">
        <p14:creationId xmlns:p14="http://schemas.microsoft.com/office/powerpoint/2010/main" val="31871687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ea typeface="ＭＳ Ｐゴシック" charset="0"/>
                <a:cs typeface="ＭＳ Ｐゴシック" charset="0"/>
              </a:rPr>
              <a:t>SDN Architecture (NEC)</a:t>
            </a:r>
            <a:endParaRPr lang="en-US" sz="1800" dirty="0"/>
          </a:p>
        </p:txBody>
      </p:sp>
      <p:pic>
        <p:nvPicPr>
          <p:cNvPr id="5" name="Picture 4"/>
          <p:cNvPicPr>
            <a:picLocks noChangeAspect="1"/>
          </p:cNvPicPr>
          <p:nvPr/>
        </p:nvPicPr>
        <p:blipFill>
          <a:blip r:embed="rId3"/>
          <a:stretch>
            <a:fillRect/>
          </a:stretch>
        </p:blipFill>
        <p:spPr>
          <a:xfrm>
            <a:off x="1143000" y="1270000"/>
            <a:ext cx="6858000" cy="4318000"/>
          </a:xfrm>
          <a:prstGeom prst="rect">
            <a:avLst/>
          </a:prstGeom>
        </p:spPr>
      </p:pic>
      <p:sp>
        <p:nvSpPr>
          <p:cNvPr id="6" name="Rectangle 5"/>
          <p:cNvSpPr/>
          <p:nvPr/>
        </p:nvSpPr>
        <p:spPr>
          <a:xfrm>
            <a:off x="804333" y="6043501"/>
            <a:ext cx="4572000" cy="584776"/>
          </a:xfrm>
          <a:prstGeom prst="rect">
            <a:avLst/>
          </a:prstGeom>
        </p:spPr>
        <p:txBody>
          <a:bodyPr>
            <a:spAutoFit/>
          </a:bodyPr>
          <a:lstStyle/>
          <a:p>
            <a:r>
              <a:rPr lang="en-US" dirty="0"/>
              <a:t>http://</a:t>
            </a:r>
            <a:r>
              <a:rPr lang="en-US" dirty="0" err="1"/>
              <a:t>www.nec.com</a:t>
            </a:r>
            <a:r>
              <a:rPr lang="en-US" dirty="0"/>
              <a:t>/en/global/solutions/</a:t>
            </a:r>
            <a:r>
              <a:rPr lang="en-US" dirty="0" err="1"/>
              <a:t>nsp</a:t>
            </a:r>
            <a:r>
              <a:rPr lang="en-US" dirty="0"/>
              <a:t>/</a:t>
            </a:r>
            <a:r>
              <a:rPr lang="en-US" dirty="0" err="1"/>
              <a:t>sdn</a:t>
            </a:r>
            <a:r>
              <a:rPr lang="en-US" dirty="0"/>
              <a:t>/images/sdn_fig01.jpg</a:t>
            </a:r>
          </a:p>
        </p:txBody>
      </p:sp>
    </p:spTree>
    <p:extLst>
      <p:ext uri="{BB962C8B-B14F-4D97-AF65-F5344CB8AC3E}">
        <p14:creationId xmlns:p14="http://schemas.microsoft.com/office/powerpoint/2010/main" val="17417888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ea typeface="ＭＳ Ｐゴシック" charset="0"/>
                <a:cs typeface="ＭＳ Ｐゴシック" charset="0"/>
              </a:rPr>
              <a:t>SDN Architecture (Juniper)</a:t>
            </a:r>
            <a:endParaRPr lang="en-US" sz="1800" dirty="0"/>
          </a:p>
        </p:txBody>
      </p:sp>
      <p:pic>
        <p:nvPicPr>
          <p:cNvPr id="5" name="Picture 4"/>
          <p:cNvPicPr>
            <a:picLocks noChangeAspect="1"/>
          </p:cNvPicPr>
          <p:nvPr/>
        </p:nvPicPr>
        <p:blipFill>
          <a:blip r:embed="rId3"/>
          <a:stretch>
            <a:fillRect/>
          </a:stretch>
        </p:blipFill>
        <p:spPr>
          <a:xfrm>
            <a:off x="-141111" y="822678"/>
            <a:ext cx="9144000" cy="5660136"/>
          </a:xfrm>
          <a:prstGeom prst="rect">
            <a:avLst/>
          </a:prstGeom>
        </p:spPr>
      </p:pic>
      <p:sp>
        <p:nvSpPr>
          <p:cNvPr id="6" name="Rectangle 5"/>
          <p:cNvSpPr/>
          <p:nvPr/>
        </p:nvSpPr>
        <p:spPr>
          <a:xfrm>
            <a:off x="268111" y="5384168"/>
            <a:ext cx="4572000" cy="830997"/>
          </a:xfrm>
          <a:prstGeom prst="rect">
            <a:avLst/>
          </a:prstGeom>
        </p:spPr>
        <p:txBody>
          <a:bodyPr>
            <a:spAutoFit/>
          </a:bodyPr>
          <a:lstStyle/>
          <a:p>
            <a:r>
              <a:rPr lang="en-US" dirty="0"/>
              <a:t>http://3.bp.blogspot.com/-iu3T6251FWU/UnBzpb4pZuI/</a:t>
            </a:r>
            <a:r>
              <a:rPr lang="en-US" dirty="0" err="1"/>
              <a:t>AAAAAAAAsiQ</a:t>
            </a:r>
            <a:r>
              <a:rPr lang="en-US" dirty="0"/>
              <a:t>/ryAVMVyA78A/s1600/juniper-</a:t>
            </a:r>
            <a:r>
              <a:rPr lang="en-US" dirty="0" err="1"/>
              <a:t>metafabric.png</a:t>
            </a:r>
            <a:endParaRPr lang="en-US" dirty="0"/>
          </a:p>
        </p:txBody>
      </p:sp>
    </p:spTree>
    <p:extLst>
      <p:ext uri="{BB962C8B-B14F-4D97-AF65-F5344CB8AC3E}">
        <p14:creationId xmlns:p14="http://schemas.microsoft.com/office/powerpoint/2010/main" val="17417888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ea typeface="ＭＳ Ｐゴシック" charset="0"/>
                <a:cs typeface="ＭＳ Ｐゴシック" charset="0"/>
              </a:rPr>
              <a:t>SDN Architecture (IBM)</a:t>
            </a:r>
            <a:endParaRPr lang="en-US" sz="1800" dirty="0"/>
          </a:p>
        </p:txBody>
      </p:sp>
      <p:pic>
        <p:nvPicPr>
          <p:cNvPr id="5" name="Picture 4"/>
          <p:cNvPicPr>
            <a:picLocks noChangeAspect="1"/>
          </p:cNvPicPr>
          <p:nvPr/>
        </p:nvPicPr>
        <p:blipFill>
          <a:blip r:embed="rId3"/>
          <a:stretch>
            <a:fillRect/>
          </a:stretch>
        </p:blipFill>
        <p:spPr>
          <a:xfrm>
            <a:off x="0" y="838200"/>
            <a:ext cx="9144000" cy="5156655"/>
          </a:xfrm>
          <a:prstGeom prst="rect">
            <a:avLst/>
          </a:prstGeom>
        </p:spPr>
      </p:pic>
      <p:sp>
        <p:nvSpPr>
          <p:cNvPr id="6" name="Rectangle 5"/>
          <p:cNvSpPr/>
          <p:nvPr/>
        </p:nvSpPr>
        <p:spPr>
          <a:xfrm>
            <a:off x="508000" y="5987056"/>
            <a:ext cx="4572000" cy="584776"/>
          </a:xfrm>
          <a:prstGeom prst="rect">
            <a:avLst/>
          </a:prstGeom>
        </p:spPr>
        <p:txBody>
          <a:bodyPr>
            <a:spAutoFit/>
          </a:bodyPr>
          <a:lstStyle/>
          <a:p>
            <a:r>
              <a:rPr lang="en-US" dirty="0"/>
              <a:t>http://</a:t>
            </a:r>
            <a:r>
              <a:rPr lang="en-US" dirty="0" err="1"/>
              <a:t>www.ibm.com</a:t>
            </a:r>
            <a:r>
              <a:rPr lang="en-US" dirty="0"/>
              <a:t>/</a:t>
            </a:r>
            <a:r>
              <a:rPr lang="en-US" dirty="0" err="1"/>
              <a:t>developerworks</a:t>
            </a:r>
            <a:r>
              <a:rPr lang="en-US" dirty="0"/>
              <a:t>/cloud/library/cl-open-architecture/figure2.jpg</a:t>
            </a:r>
          </a:p>
        </p:txBody>
      </p:sp>
    </p:spTree>
    <p:extLst>
      <p:ext uri="{BB962C8B-B14F-4D97-AF65-F5344CB8AC3E}">
        <p14:creationId xmlns:p14="http://schemas.microsoft.com/office/powerpoint/2010/main" val="3599479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ea typeface="ＭＳ Ｐゴシック" charset="0"/>
                <a:cs typeface="ＭＳ Ｐゴシック" charset="0"/>
              </a:rPr>
              <a:t>SDN Architecture (F5)</a:t>
            </a:r>
            <a:endParaRPr lang="en-US" sz="1800" dirty="0"/>
          </a:p>
        </p:txBody>
      </p:sp>
      <p:sp>
        <p:nvSpPr>
          <p:cNvPr id="3" name="Rectangle 2"/>
          <p:cNvSpPr/>
          <p:nvPr/>
        </p:nvSpPr>
        <p:spPr>
          <a:xfrm>
            <a:off x="776112" y="5408501"/>
            <a:ext cx="4572000" cy="584776"/>
          </a:xfrm>
          <a:prstGeom prst="rect">
            <a:avLst/>
          </a:prstGeom>
        </p:spPr>
        <p:txBody>
          <a:bodyPr>
            <a:spAutoFit/>
          </a:bodyPr>
          <a:lstStyle/>
          <a:p>
            <a:r>
              <a:rPr lang="en-US" dirty="0"/>
              <a:t>http://</a:t>
            </a:r>
            <a:r>
              <a:rPr lang="en-US" dirty="0" err="1"/>
              <a:t>cache.freescale.com</a:t>
            </a:r>
            <a:r>
              <a:rPr lang="en-US" dirty="0"/>
              <a:t>/files/graphic/</a:t>
            </a:r>
            <a:r>
              <a:rPr lang="en-US" dirty="0" err="1"/>
              <a:t>block_diagram</a:t>
            </a:r>
            <a:r>
              <a:rPr lang="en-US" dirty="0"/>
              <a:t>/</a:t>
            </a:r>
            <a:r>
              <a:rPr lang="en-US" dirty="0" err="1"/>
              <a:t>APLSDN_BDTN.jpg</a:t>
            </a:r>
            <a:endParaRPr lang="en-US" dirty="0"/>
          </a:p>
        </p:txBody>
      </p:sp>
      <p:pic>
        <p:nvPicPr>
          <p:cNvPr id="4" name="Picture 3"/>
          <p:cNvPicPr>
            <a:picLocks noChangeAspect="1"/>
          </p:cNvPicPr>
          <p:nvPr/>
        </p:nvPicPr>
        <p:blipFill>
          <a:blip r:embed="rId3"/>
          <a:stretch>
            <a:fillRect/>
          </a:stretch>
        </p:blipFill>
        <p:spPr>
          <a:xfrm>
            <a:off x="2247900" y="1803400"/>
            <a:ext cx="4635500" cy="3238500"/>
          </a:xfrm>
          <a:prstGeom prst="rect">
            <a:avLst/>
          </a:prstGeom>
        </p:spPr>
      </p:pic>
    </p:spTree>
    <p:extLst>
      <p:ext uri="{BB962C8B-B14F-4D97-AF65-F5344CB8AC3E}">
        <p14:creationId xmlns:p14="http://schemas.microsoft.com/office/powerpoint/2010/main" val="16517293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ea typeface="ＭＳ Ｐゴシック" charset="0"/>
                <a:cs typeface="ＭＳ Ｐゴシック" charset="0"/>
              </a:rPr>
              <a:t>SDN Architecture (F5)</a:t>
            </a:r>
            <a:endParaRPr lang="en-US" sz="1800" dirty="0"/>
          </a:p>
        </p:txBody>
      </p:sp>
    </p:spTree>
    <p:extLst>
      <p:ext uri="{BB962C8B-B14F-4D97-AF65-F5344CB8AC3E}">
        <p14:creationId xmlns:p14="http://schemas.microsoft.com/office/powerpoint/2010/main" val="16517293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ea typeface="ＭＳ Ｐゴシック" charset="0"/>
                <a:cs typeface="ＭＳ Ｐゴシック" charset="0"/>
              </a:rPr>
              <a:t>SDN Architecture (F5)</a:t>
            </a:r>
            <a:endParaRPr lang="en-US" sz="1800" dirty="0"/>
          </a:p>
        </p:txBody>
      </p:sp>
    </p:spTree>
    <p:extLst>
      <p:ext uri="{BB962C8B-B14F-4D97-AF65-F5344CB8AC3E}">
        <p14:creationId xmlns:p14="http://schemas.microsoft.com/office/powerpoint/2010/main" val="16517293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ea typeface="ＭＳ Ｐゴシック" charset="0"/>
                <a:cs typeface="ＭＳ Ｐゴシック" charset="0"/>
              </a:rPr>
              <a:t>SDN Architecture (F5)</a:t>
            </a:r>
            <a:endParaRPr lang="en-US" sz="1800" dirty="0"/>
          </a:p>
        </p:txBody>
      </p:sp>
    </p:spTree>
    <p:extLst>
      <p:ext uri="{BB962C8B-B14F-4D97-AF65-F5344CB8AC3E}">
        <p14:creationId xmlns:p14="http://schemas.microsoft.com/office/powerpoint/2010/main" val="16517293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ja-JP" sz="3600" dirty="0" err="1" smtClean="0">
                <a:ea typeface="ＭＳ Ｐゴシック" charset="0"/>
                <a:cs typeface="ＭＳ Ｐゴシック" charset="0"/>
              </a:rPr>
              <a:t>OpenDaylight</a:t>
            </a:r>
            <a:r>
              <a:rPr lang="en-US" altLang="ja-JP" sz="3600" dirty="0" smtClean="0">
                <a:ea typeface="ＭＳ Ｐゴシック" charset="0"/>
                <a:cs typeface="ＭＳ Ｐゴシック" charset="0"/>
              </a:rPr>
              <a:t> Software Architecture</a:t>
            </a:r>
            <a:endParaRPr lang="en-US" sz="1400" dirty="0"/>
          </a:p>
        </p:txBody>
      </p:sp>
      <p:sp>
        <p:nvSpPr>
          <p:cNvPr id="5" name="Slide Number Placeholder 4"/>
          <p:cNvSpPr>
            <a:spLocks noGrp="1"/>
          </p:cNvSpPr>
          <p:nvPr>
            <p:ph type="sldNum" sz="quarter" idx="10"/>
          </p:nvPr>
        </p:nvSpPr>
        <p:spPr/>
        <p:txBody>
          <a:bodyPr/>
          <a:lstStyle/>
          <a:p>
            <a:pPr>
              <a:defRPr/>
            </a:pPr>
            <a:fld id="{164B0F64-89EF-7A42-892D-484BAB952423}" type="slidenum">
              <a:rPr lang="en-US" smtClean="0"/>
              <a:pPr>
                <a:defRPr/>
              </a:pPr>
              <a:t>27</a:t>
            </a:fld>
            <a:endParaRPr lang="en-US">
              <a:solidFill>
                <a:schemeClr val="bg2"/>
              </a:solidFill>
            </a:endParaRPr>
          </a:p>
        </p:txBody>
      </p:sp>
      <p:pic>
        <p:nvPicPr>
          <p:cNvPr id="3" name="Picture 2"/>
          <p:cNvPicPr>
            <a:picLocks noChangeAspect="1"/>
          </p:cNvPicPr>
          <p:nvPr/>
        </p:nvPicPr>
        <p:blipFill>
          <a:blip r:embed="rId3"/>
          <a:stretch>
            <a:fillRect/>
          </a:stretch>
        </p:blipFill>
        <p:spPr>
          <a:xfrm>
            <a:off x="0" y="1410977"/>
            <a:ext cx="9144000" cy="4283741"/>
          </a:xfrm>
          <a:prstGeom prst="rect">
            <a:avLst/>
          </a:prstGeom>
        </p:spPr>
      </p:pic>
      <p:sp>
        <p:nvSpPr>
          <p:cNvPr id="6" name="Rectangle 5"/>
          <p:cNvSpPr/>
          <p:nvPr/>
        </p:nvSpPr>
        <p:spPr bwMode="auto">
          <a:xfrm>
            <a:off x="4202119" y="5228360"/>
            <a:ext cx="878256" cy="567418"/>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7" name="Rectangle 6"/>
          <p:cNvSpPr/>
          <p:nvPr/>
        </p:nvSpPr>
        <p:spPr>
          <a:xfrm>
            <a:off x="0" y="5801222"/>
            <a:ext cx="8910669" cy="307777"/>
          </a:xfrm>
          <a:prstGeom prst="rect">
            <a:avLst/>
          </a:prstGeom>
        </p:spPr>
        <p:txBody>
          <a:bodyPr wrap="square">
            <a:spAutoFit/>
          </a:bodyPr>
          <a:lstStyle/>
          <a:p>
            <a:r>
              <a:rPr lang="en-US" sz="1400" i="1" baseline="0" dirty="0" smtClean="0"/>
              <a:t>Source: </a:t>
            </a:r>
            <a:r>
              <a:rPr lang="en-US" sz="1400" i="1" baseline="0" dirty="0" err="1" smtClean="0"/>
              <a:t>Neela</a:t>
            </a:r>
            <a:r>
              <a:rPr lang="en-US" sz="1400" i="1" baseline="0" dirty="0" smtClean="0"/>
              <a:t> Jacques, July 2015. </a:t>
            </a:r>
            <a:endParaRPr lang="en-US" sz="1400" i="1" baseline="0" dirty="0"/>
          </a:p>
        </p:txBody>
      </p:sp>
      <p:sp>
        <p:nvSpPr>
          <p:cNvPr id="8" name="Rectangle 7"/>
          <p:cNvSpPr/>
          <p:nvPr/>
        </p:nvSpPr>
        <p:spPr>
          <a:xfrm>
            <a:off x="3011275" y="5674190"/>
            <a:ext cx="5987475" cy="878148"/>
          </a:xfrm>
          <a:prstGeom prst="rect">
            <a:avLst/>
          </a:prstGeom>
          <a:gradFill rotWithShape="1">
            <a:gsLst>
              <a:gs pos="0">
                <a:srgbClr val="9E9273">
                  <a:tint val="100000"/>
                  <a:shade val="100000"/>
                  <a:satMod val="130000"/>
                </a:srgbClr>
              </a:gs>
              <a:gs pos="100000">
                <a:srgbClr val="9E9273">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tIns="18288" rtlCol="0" anchor="ctr"/>
          <a:lstStyle/>
          <a:p>
            <a:pPr algn="ctr" eaLnBrk="1" fontAlgn="auto" hangingPunct="1">
              <a:spcBef>
                <a:spcPts val="0"/>
              </a:spcBef>
              <a:spcAft>
                <a:spcPts val="0"/>
              </a:spcAft>
            </a:pPr>
            <a:r>
              <a:rPr lang="en-US" altLang="zh-CN" sz="2800" baseline="0" dirty="0" smtClean="0">
                <a:solidFill>
                  <a:srgbClr val="000090"/>
                </a:solidFill>
                <a:latin typeface="Arial" pitchFamily="-105" charset="0"/>
                <a:ea typeface="ＭＳ Ｐゴシック" pitchFamily="-105" charset="-128"/>
                <a:cs typeface="ＭＳ Ｐゴシック" pitchFamily="-105" charset="-128"/>
              </a:rPr>
              <a:t>Does this architecture have enough as a base of network </a:t>
            </a:r>
            <a:r>
              <a:rPr lang="en-US" altLang="zh-CN" sz="2800" baseline="0" dirty="0" err="1" smtClean="0">
                <a:solidFill>
                  <a:srgbClr val="000090"/>
                </a:solidFill>
                <a:latin typeface="Arial" pitchFamily="-105" charset="0"/>
                <a:ea typeface="ＭＳ Ｐゴシック" pitchFamily="-105" charset="-128"/>
                <a:cs typeface="ＭＳ Ｐゴシック" pitchFamily="-105" charset="-128"/>
              </a:rPr>
              <a:t>softwarization</a:t>
            </a:r>
            <a:r>
              <a:rPr lang="en-US" altLang="zh-CN" sz="2800" baseline="0" dirty="0" smtClean="0">
                <a:solidFill>
                  <a:srgbClr val="000090"/>
                </a:solidFill>
                <a:latin typeface="Arial" pitchFamily="-105" charset="0"/>
                <a:ea typeface="ＭＳ Ｐゴシック" pitchFamily="-105" charset="-128"/>
                <a:cs typeface="ＭＳ Ｐゴシック" pitchFamily="-105" charset="-128"/>
              </a:rPr>
              <a:t>?</a:t>
            </a:r>
            <a:endParaRPr lang="en-US" altLang="zh-CN" sz="2800" baseline="0" dirty="0">
              <a:solidFill>
                <a:srgbClr val="000090"/>
              </a:solidFill>
              <a:latin typeface="Arial" pitchFamily="-105" charset="0"/>
              <a:ea typeface="ＭＳ Ｐゴシック" pitchFamily="-105" charset="-128"/>
              <a:cs typeface="ＭＳ Ｐゴシック" pitchFamily="-105" charset="-128"/>
            </a:endParaRPr>
          </a:p>
        </p:txBody>
      </p:sp>
    </p:spTree>
    <p:extLst>
      <p:ext uri="{BB962C8B-B14F-4D97-AF65-F5344CB8AC3E}">
        <p14:creationId xmlns:p14="http://schemas.microsoft.com/office/powerpoint/2010/main" val="9937493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err="1" smtClean="0">
                <a:ea typeface="ＭＳ Ｐゴシック" charset="0"/>
                <a:cs typeface="ＭＳ Ｐゴシック" charset="0"/>
              </a:rPr>
              <a:t>OpenDaylight</a:t>
            </a:r>
            <a:r>
              <a:rPr lang="en-US" sz="3600" dirty="0" smtClean="0">
                <a:ea typeface="ＭＳ Ｐゴシック" charset="0"/>
                <a:cs typeface="ＭＳ Ｐゴシック" charset="0"/>
              </a:rPr>
              <a:t> Architecture</a:t>
            </a:r>
            <a:endParaRPr lang="en-US" sz="1400" dirty="0"/>
          </a:p>
        </p:txBody>
      </p:sp>
      <p:sp>
        <p:nvSpPr>
          <p:cNvPr id="48" name="Rectangle 20"/>
          <p:cNvSpPr>
            <a:spLocks noChangeArrowheads="1"/>
          </p:cNvSpPr>
          <p:nvPr/>
        </p:nvSpPr>
        <p:spPr bwMode="auto">
          <a:xfrm>
            <a:off x="190208" y="2209800"/>
            <a:ext cx="8839200" cy="2159000"/>
          </a:xfrm>
          <a:prstGeom prst="rect">
            <a:avLst/>
          </a:prstGeom>
          <a:gradFill rotWithShape="1">
            <a:gsLst>
              <a:gs pos="0">
                <a:srgbClr val="5B9BD5">
                  <a:lumMod val="110000"/>
                  <a:satMod val="105000"/>
                  <a:tint val="67000"/>
                </a:srgbClr>
              </a:gs>
              <a:gs pos="50000">
                <a:srgbClr val="5B9BD5">
                  <a:lumMod val="105000"/>
                  <a:satMod val="103000"/>
                  <a:tint val="73000"/>
                </a:srgbClr>
              </a:gs>
              <a:gs pos="100000">
                <a:srgbClr val="5B9BD5">
                  <a:lumMod val="105000"/>
                  <a:satMod val="109000"/>
                  <a:tint val="81000"/>
                </a:srgbClr>
              </a:gs>
            </a:gsLst>
            <a:lin ang="5400000" scaled="0"/>
          </a:gradFill>
          <a:ln w="6350" cap="flat" cmpd="sng" algn="ctr">
            <a:solidFill>
              <a:srgbClr val="5B9BD5">
                <a:lumMod val="50000"/>
              </a:srgbClr>
            </a:solidFill>
            <a:prstDash val="solid"/>
            <a:miter lim="800000"/>
          </a:ln>
          <a:effectLst/>
          <a:extLst/>
        </p:spPr>
        <p:txBody>
          <a:bodyPr lIns="45720" rIns="45720" anchor="b"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rgbClr val="44546A">
                    <a:lumMod val="75000"/>
                  </a:srgbClr>
                </a:solidFill>
                <a:effectLst/>
                <a:uLnTx/>
                <a:uFillTx/>
                <a:latin typeface="Calibri"/>
                <a:ea typeface="+mn-ea"/>
                <a:cs typeface="Calibri"/>
              </a:rPr>
              <a:t>Controller</a:t>
            </a:r>
            <a:endParaRPr kumimoji="0" lang="en-US" sz="1600" b="0" i="0" u="none" strike="noStrike" kern="0" cap="none" spc="0" normalizeH="0" baseline="0" noProof="0" dirty="0">
              <a:ln>
                <a:noFill/>
              </a:ln>
              <a:solidFill>
                <a:srgbClr val="44546A">
                  <a:lumMod val="75000"/>
                </a:srgbClr>
              </a:solidFill>
              <a:effectLst/>
              <a:uLnTx/>
              <a:uFillTx/>
              <a:latin typeface="Calibri"/>
              <a:ea typeface="+mn-ea"/>
              <a:cs typeface="Calibri"/>
            </a:endParaRPr>
          </a:p>
        </p:txBody>
      </p:sp>
      <p:sp>
        <p:nvSpPr>
          <p:cNvPr id="49" name="Rectangle 20"/>
          <p:cNvSpPr>
            <a:spLocks noChangeArrowheads="1"/>
          </p:cNvSpPr>
          <p:nvPr/>
        </p:nvSpPr>
        <p:spPr bwMode="auto">
          <a:xfrm>
            <a:off x="342611" y="3606800"/>
            <a:ext cx="8483599" cy="381000"/>
          </a:xfrm>
          <a:prstGeom prst="rect">
            <a:avLst/>
          </a:prstGeom>
          <a:solidFill>
            <a:srgbClr val="FFFFFF"/>
          </a:soli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17375E"/>
                </a:solidFill>
                <a:effectLst/>
                <a:uLnTx/>
                <a:uFillTx/>
                <a:latin typeface="Calibri"/>
                <a:ea typeface="+mn-ea"/>
                <a:cs typeface="Calibri"/>
              </a:rPr>
              <a:t>Model-Driven SAL (MD-SAL)</a:t>
            </a:r>
          </a:p>
        </p:txBody>
      </p:sp>
      <p:sp>
        <p:nvSpPr>
          <p:cNvPr id="50" name="Rounded Rectangle 49"/>
          <p:cNvSpPr/>
          <p:nvPr/>
        </p:nvSpPr>
        <p:spPr bwMode="auto">
          <a:xfrm>
            <a:off x="342609" y="2616200"/>
            <a:ext cx="1143000" cy="609600"/>
          </a:xfrm>
          <a:prstGeom prst="roundRect">
            <a:avLst>
              <a:gd name="adj" fmla="val 10774"/>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solidFill>
              <a:sysClr val="windowText" lastClr="000000"/>
            </a:solidFill>
            <a:prstDash val="solid"/>
            <a:miter lim="800000"/>
            <a:headEnd type="none" w="med" len="med"/>
            <a:tailEnd type="none" w="med" len="med"/>
          </a:ln>
          <a:effectLst/>
          <a:extLst/>
        </p:spPr>
        <p:txBody>
          <a:bodyPr lIns="0" rIns="0" anchor="ctr"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rgbClr val="000000"/>
                </a:solidFill>
                <a:effectLst/>
                <a:uLnTx/>
                <a:uFillTx/>
                <a:latin typeface="Calibri"/>
                <a:ea typeface="+mn-ea"/>
                <a:cs typeface="Calibri"/>
              </a:rPr>
              <a:t>Protocol Plugin</a:t>
            </a:r>
            <a:endParaRPr kumimoji="0" lang="en-US" sz="1200" b="0" i="0" u="none" strike="noStrike" kern="0" cap="none" spc="0" normalizeH="0" baseline="0" noProof="0" dirty="0">
              <a:ln>
                <a:noFill/>
              </a:ln>
              <a:solidFill>
                <a:srgbClr val="000000"/>
              </a:solidFill>
              <a:effectLst/>
              <a:uLnTx/>
              <a:uFillTx/>
              <a:latin typeface="Calibri"/>
              <a:ea typeface="+mn-ea"/>
              <a:cs typeface="Calibri"/>
            </a:endParaRPr>
          </a:p>
        </p:txBody>
      </p:sp>
      <p:sp>
        <p:nvSpPr>
          <p:cNvPr id="51" name="Rounded Rectangle 50"/>
          <p:cNvSpPr/>
          <p:nvPr/>
        </p:nvSpPr>
        <p:spPr bwMode="auto">
          <a:xfrm>
            <a:off x="7708608" y="2616200"/>
            <a:ext cx="1117600" cy="609600"/>
          </a:xfrm>
          <a:prstGeom prst="roundRect">
            <a:avLst>
              <a:gd name="adj" fmla="val 10774"/>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solidFill>
              <a:sysClr val="windowText" lastClr="000000"/>
            </a:solidFill>
            <a:prstDash val="solid"/>
            <a:miter lim="800000"/>
            <a:headEnd type="none" w="med" len="med"/>
            <a:tailEnd type="none" w="med" len="med"/>
          </a:ln>
          <a:effectLst/>
          <a:extLst/>
        </p:spPr>
        <p:txBody>
          <a:bodyPr lIns="0" rIns="0" anchor="ctr"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rgbClr val="000000"/>
                </a:solidFill>
                <a:effectLst/>
                <a:uLnTx/>
                <a:uFillTx/>
                <a:latin typeface="Calibri"/>
                <a:ea typeface="+mn-ea"/>
                <a:cs typeface="Calibri"/>
              </a:rPr>
              <a:t>RESTCONF</a:t>
            </a:r>
            <a:endParaRPr kumimoji="0" lang="en-US" sz="1400" b="0" i="0" u="none" strike="noStrike" kern="0" cap="none" spc="0" normalizeH="0" baseline="0" noProof="0" dirty="0">
              <a:ln>
                <a:noFill/>
              </a:ln>
              <a:solidFill>
                <a:srgbClr val="000000"/>
              </a:solidFill>
              <a:effectLst/>
              <a:uLnTx/>
              <a:uFillTx/>
              <a:latin typeface="Calibri"/>
              <a:ea typeface="+mn-ea"/>
              <a:cs typeface="Calibri"/>
            </a:endParaRPr>
          </a:p>
        </p:txBody>
      </p:sp>
      <p:sp>
        <p:nvSpPr>
          <p:cNvPr id="52" name="Rounded Rectangle 51"/>
          <p:cNvSpPr/>
          <p:nvPr/>
        </p:nvSpPr>
        <p:spPr bwMode="auto">
          <a:xfrm>
            <a:off x="3238208" y="2336800"/>
            <a:ext cx="1143000" cy="381000"/>
          </a:xfrm>
          <a:prstGeom prst="roundRect">
            <a:avLst>
              <a:gd name="adj" fmla="val 10774"/>
            </a:avLst>
          </a:prstGeom>
          <a:solidFill>
            <a:srgbClr val="FFFFFF"/>
          </a:solidFill>
          <a:ln w="6350" cap="flat" cmpd="sng" algn="ctr">
            <a:solidFill>
              <a:sysClr val="windowText" lastClr="000000"/>
            </a:solidFill>
            <a:prstDash val="solid"/>
            <a:miter lim="800000"/>
            <a:headEnd type="none" w="med" len="med"/>
            <a:tailEnd type="none" w="med" len="med"/>
          </a:ln>
          <a:effectLst/>
          <a:extLst/>
        </p:spPr>
        <p:txBody>
          <a:bodyPr lIns="0" rIns="0" anchor="ctr"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rgbClr val="000000"/>
                </a:solidFill>
                <a:effectLst/>
                <a:uLnTx/>
                <a:uFillTx/>
                <a:latin typeface="Calibri"/>
                <a:ea typeface="+mn-ea"/>
                <a:cs typeface="Calibri"/>
              </a:rPr>
              <a:t>NETCONF SERVER </a:t>
            </a:r>
            <a:endParaRPr kumimoji="0" lang="en-US" sz="1200" b="0" i="0" u="none" strike="noStrike" kern="0" cap="none" spc="0" normalizeH="0" baseline="0" noProof="0" dirty="0">
              <a:ln>
                <a:noFill/>
              </a:ln>
              <a:solidFill>
                <a:srgbClr val="000000"/>
              </a:solidFill>
              <a:effectLst/>
              <a:uLnTx/>
              <a:uFillTx/>
              <a:latin typeface="Calibri"/>
              <a:ea typeface="+mn-ea"/>
              <a:cs typeface="Calibri"/>
            </a:endParaRPr>
          </a:p>
        </p:txBody>
      </p:sp>
      <p:sp>
        <p:nvSpPr>
          <p:cNvPr id="53" name="Rectangle 20"/>
          <p:cNvSpPr>
            <a:spLocks noChangeArrowheads="1"/>
          </p:cNvSpPr>
          <p:nvPr/>
        </p:nvSpPr>
        <p:spPr bwMode="auto">
          <a:xfrm>
            <a:off x="393408" y="1346200"/>
            <a:ext cx="2641600" cy="381000"/>
          </a:xfrm>
          <a:prstGeom prst="rect">
            <a:avLst/>
          </a:prstGeom>
          <a:gradFill rotWithShape="1">
            <a:gsLst>
              <a:gs pos="0">
                <a:sysClr val="windowText" lastClr="000000">
                  <a:satMod val="103000"/>
                  <a:lumMod val="102000"/>
                  <a:tint val="94000"/>
                </a:sysClr>
              </a:gs>
              <a:gs pos="50000">
                <a:sysClr val="windowText" lastClr="000000">
                  <a:satMod val="110000"/>
                  <a:lumMod val="100000"/>
                  <a:shade val="100000"/>
                </a:sysClr>
              </a:gs>
              <a:gs pos="100000">
                <a:sysClr val="windowText" lastClr="000000">
                  <a:lumMod val="99000"/>
                  <a:satMod val="120000"/>
                  <a:shade val="78000"/>
                </a:sysClr>
              </a:gs>
            </a:gsLst>
            <a:lin ang="5400000" scaled="0"/>
          </a:gra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 lastClr="FFFFFF"/>
                </a:solidFill>
                <a:effectLst/>
                <a:uLnTx/>
                <a:uFillTx/>
                <a:latin typeface="Calibri"/>
                <a:ea typeface="+mn-ea"/>
                <a:cs typeface="Calibri"/>
              </a:rPr>
              <a:t>Network Devices</a:t>
            </a:r>
            <a:endParaRPr kumimoji="0" lang="en-US" sz="1400" b="0" i="0" u="none" strike="noStrike" kern="0" cap="none" spc="0" normalizeH="0" baseline="0" noProof="0" dirty="0">
              <a:ln>
                <a:noFill/>
              </a:ln>
              <a:solidFill>
                <a:sysClr val="window" lastClr="FFFFFF"/>
              </a:solidFill>
              <a:effectLst/>
              <a:uLnTx/>
              <a:uFillTx/>
              <a:latin typeface="Calibri"/>
              <a:ea typeface="+mn-ea"/>
              <a:cs typeface="Calibri"/>
            </a:endParaRPr>
          </a:p>
        </p:txBody>
      </p:sp>
      <p:sp>
        <p:nvSpPr>
          <p:cNvPr id="54" name="Rectangle 20"/>
          <p:cNvSpPr>
            <a:spLocks noChangeArrowheads="1"/>
          </p:cNvSpPr>
          <p:nvPr/>
        </p:nvSpPr>
        <p:spPr bwMode="auto">
          <a:xfrm>
            <a:off x="6997408" y="1320800"/>
            <a:ext cx="2032000" cy="381000"/>
          </a:xfrm>
          <a:prstGeom prst="rect">
            <a:avLst/>
          </a:prstGeom>
          <a:gradFill rotWithShape="1">
            <a:gsLst>
              <a:gs pos="0">
                <a:sysClr val="windowText" lastClr="000000">
                  <a:satMod val="103000"/>
                  <a:lumMod val="102000"/>
                  <a:tint val="94000"/>
                </a:sysClr>
              </a:gs>
              <a:gs pos="50000">
                <a:sysClr val="windowText" lastClr="000000">
                  <a:satMod val="110000"/>
                  <a:lumMod val="100000"/>
                  <a:shade val="100000"/>
                </a:sysClr>
              </a:gs>
              <a:gs pos="100000">
                <a:sysClr val="windowText" lastClr="000000">
                  <a:lumMod val="99000"/>
                  <a:satMod val="120000"/>
                  <a:shade val="78000"/>
                </a:sysClr>
              </a:gs>
            </a:gsLst>
            <a:lin ang="5400000" scaled="0"/>
          </a:gra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 lastClr="FFFFFF"/>
                </a:solidFill>
                <a:effectLst/>
                <a:uLnTx/>
                <a:uFillTx/>
                <a:latin typeface="Calibri"/>
                <a:ea typeface="+mn-ea"/>
                <a:cs typeface="Calibri"/>
              </a:rPr>
              <a:t>Applications</a:t>
            </a:r>
            <a:endParaRPr kumimoji="0" lang="en-US" sz="1400" b="0" i="0" u="none" strike="noStrike" kern="0" cap="none" spc="0" normalizeH="0" baseline="0" noProof="0" dirty="0">
              <a:ln>
                <a:noFill/>
              </a:ln>
              <a:solidFill>
                <a:sysClr val="window" lastClr="FFFFFF"/>
              </a:solidFill>
              <a:effectLst/>
              <a:uLnTx/>
              <a:uFillTx/>
              <a:latin typeface="Calibri"/>
              <a:ea typeface="+mn-ea"/>
              <a:cs typeface="Calibri"/>
            </a:endParaRPr>
          </a:p>
        </p:txBody>
      </p:sp>
      <p:sp>
        <p:nvSpPr>
          <p:cNvPr id="55" name="Up-Down Arrow 54"/>
          <p:cNvSpPr/>
          <p:nvPr/>
        </p:nvSpPr>
        <p:spPr>
          <a:xfrm>
            <a:off x="6718008" y="3225800"/>
            <a:ext cx="228600" cy="3810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56" name="Up-Down Arrow 55"/>
          <p:cNvSpPr/>
          <p:nvPr/>
        </p:nvSpPr>
        <p:spPr>
          <a:xfrm>
            <a:off x="5117808" y="3225800"/>
            <a:ext cx="228600" cy="3810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57" name="Rounded Rectangle 56"/>
          <p:cNvSpPr/>
          <p:nvPr/>
        </p:nvSpPr>
        <p:spPr bwMode="auto">
          <a:xfrm>
            <a:off x="6260808" y="2616200"/>
            <a:ext cx="1143000" cy="609600"/>
          </a:xfrm>
          <a:prstGeom prst="roundRect">
            <a:avLst>
              <a:gd name="adj" fmla="val 10774"/>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solidFill>
              <a:sysClr val="windowText" lastClr="000000"/>
            </a:solidFill>
            <a:prstDash val="solid"/>
            <a:miter lim="800000"/>
            <a:headEnd type="none" w="med" len="med"/>
            <a:tailEnd type="none" w="med" len="med"/>
          </a:ln>
          <a:effectLst/>
          <a:extLst/>
        </p:spPr>
        <p:txBody>
          <a:bodyPr lIns="0" rIns="0" anchor="ctr"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alibri"/>
                <a:ea typeface="+mn-ea"/>
                <a:cs typeface="Calibri"/>
              </a:rPr>
              <a:t>App/Service Plugin</a:t>
            </a:r>
          </a:p>
        </p:txBody>
      </p:sp>
      <p:sp>
        <p:nvSpPr>
          <p:cNvPr id="58" name="Rounded Rectangle 57"/>
          <p:cNvSpPr/>
          <p:nvPr/>
        </p:nvSpPr>
        <p:spPr bwMode="auto">
          <a:xfrm>
            <a:off x="4660608" y="2616200"/>
            <a:ext cx="1143000" cy="609600"/>
          </a:xfrm>
          <a:prstGeom prst="roundRect">
            <a:avLst>
              <a:gd name="adj" fmla="val 10774"/>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solidFill>
              <a:sysClr val="windowText" lastClr="000000"/>
            </a:solidFill>
            <a:prstDash val="solid"/>
            <a:miter lim="800000"/>
            <a:headEnd type="none" w="med" len="med"/>
            <a:tailEnd type="none" w="med" len="med"/>
          </a:ln>
          <a:effectLst/>
          <a:extLst/>
        </p:spPr>
        <p:txBody>
          <a:bodyPr lIns="0" rIns="0" anchor="ctr"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rgbClr val="000000"/>
                </a:solidFill>
                <a:effectLst/>
                <a:uLnTx/>
                <a:uFillTx/>
                <a:latin typeface="Calibri"/>
                <a:ea typeface="+mn-ea"/>
                <a:cs typeface="Calibri"/>
              </a:rPr>
              <a:t>App/Service Plugin</a:t>
            </a:r>
            <a:endParaRPr kumimoji="0" lang="en-US" sz="1200" b="0" i="0" u="none" strike="noStrike" kern="0" cap="none" spc="0" normalizeH="0" baseline="0" noProof="0" dirty="0">
              <a:ln>
                <a:noFill/>
              </a:ln>
              <a:solidFill>
                <a:srgbClr val="000000"/>
              </a:solidFill>
              <a:effectLst/>
              <a:uLnTx/>
              <a:uFillTx/>
              <a:latin typeface="Calibri"/>
              <a:ea typeface="+mn-ea"/>
              <a:cs typeface="Calibri"/>
            </a:endParaRPr>
          </a:p>
        </p:txBody>
      </p:sp>
      <p:sp>
        <p:nvSpPr>
          <p:cNvPr id="59" name="TextBox 58"/>
          <p:cNvSpPr txBox="1"/>
          <p:nvPr/>
        </p:nvSpPr>
        <p:spPr>
          <a:xfrm>
            <a:off x="5778210" y="2616200"/>
            <a:ext cx="359481" cy="369332"/>
          </a:xfrm>
          <a:prstGeom prst="rect">
            <a:avLst/>
          </a:prstGeom>
          <a:noFill/>
        </p:spPr>
        <p:txBody>
          <a:bodyPr wrap="none" rtlCol="0">
            <a:spAutoFit/>
          </a:bodyPr>
          <a:lstStyle/>
          <a:p>
            <a:r>
              <a:rPr lang="en-US" dirty="0" smtClean="0">
                <a:latin typeface="Calibri"/>
                <a:cs typeface="Calibri"/>
              </a:rPr>
              <a:t>...</a:t>
            </a:r>
            <a:endParaRPr lang="en-US" dirty="0">
              <a:latin typeface="Calibri"/>
              <a:cs typeface="Calibri"/>
            </a:endParaRPr>
          </a:p>
        </p:txBody>
      </p:sp>
      <p:sp>
        <p:nvSpPr>
          <p:cNvPr id="60" name="TextBox 59"/>
          <p:cNvSpPr txBox="1"/>
          <p:nvPr/>
        </p:nvSpPr>
        <p:spPr>
          <a:xfrm>
            <a:off x="1438102" y="2616200"/>
            <a:ext cx="359481" cy="369332"/>
          </a:xfrm>
          <a:prstGeom prst="rect">
            <a:avLst/>
          </a:prstGeom>
          <a:noFill/>
        </p:spPr>
        <p:txBody>
          <a:bodyPr wrap="none" rtlCol="0">
            <a:spAutoFit/>
          </a:bodyPr>
          <a:lstStyle/>
          <a:p>
            <a:r>
              <a:rPr lang="en-US" dirty="0" smtClean="0">
                <a:latin typeface="Calibri"/>
                <a:cs typeface="Calibri"/>
              </a:rPr>
              <a:t>...</a:t>
            </a:r>
            <a:endParaRPr lang="en-US" dirty="0">
              <a:latin typeface="Calibri"/>
              <a:cs typeface="Calibri"/>
            </a:endParaRPr>
          </a:p>
        </p:txBody>
      </p:sp>
      <p:sp>
        <p:nvSpPr>
          <p:cNvPr id="61" name="Rounded Rectangle 60"/>
          <p:cNvSpPr/>
          <p:nvPr/>
        </p:nvSpPr>
        <p:spPr bwMode="auto">
          <a:xfrm>
            <a:off x="1892008" y="2616200"/>
            <a:ext cx="1143000" cy="609600"/>
          </a:xfrm>
          <a:prstGeom prst="roundRect">
            <a:avLst>
              <a:gd name="adj" fmla="val 10774"/>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solidFill>
              <a:sysClr val="windowText" lastClr="000000"/>
            </a:solidFill>
            <a:prstDash val="solid"/>
            <a:miter lim="800000"/>
            <a:headEnd type="none" w="med" len="med"/>
            <a:tailEnd type="none" w="med" len="med"/>
          </a:ln>
          <a:effectLst/>
          <a:extLst/>
        </p:spPr>
        <p:txBody>
          <a:bodyPr lIns="0" rIns="0" anchor="ctr"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rgbClr val="000000"/>
                </a:solidFill>
                <a:effectLst/>
                <a:uLnTx/>
                <a:uFillTx/>
                <a:latin typeface="Calibri"/>
                <a:ea typeface="+mn-ea"/>
                <a:cs typeface="Calibri"/>
              </a:rPr>
              <a:t>Protocol Plugin</a:t>
            </a:r>
            <a:endParaRPr kumimoji="0" lang="en-US" sz="1200" b="0" i="0" u="none" strike="noStrike" kern="0" cap="none" spc="0" normalizeH="0" baseline="0" noProof="0" dirty="0">
              <a:ln>
                <a:noFill/>
              </a:ln>
              <a:solidFill>
                <a:srgbClr val="000000"/>
              </a:solidFill>
              <a:effectLst/>
              <a:uLnTx/>
              <a:uFillTx/>
              <a:latin typeface="Calibri"/>
              <a:ea typeface="+mn-ea"/>
              <a:cs typeface="Calibri"/>
            </a:endParaRPr>
          </a:p>
        </p:txBody>
      </p:sp>
      <p:sp>
        <p:nvSpPr>
          <p:cNvPr id="62" name="Up-Down Arrow 61"/>
          <p:cNvSpPr/>
          <p:nvPr/>
        </p:nvSpPr>
        <p:spPr>
          <a:xfrm>
            <a:off x="2323808" y="3225800"/>
            <a:ext cx="228600" cy="3810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63" name="Up-Down Arrow 62"/>
          <p:cNvSpPr/>
          <p:nvPr/>
        </p:nvSpPr>
        <p:spPr>
          <a:xfrm>
            <a:off x="799809" y="3225800"/>
            <a:ext cx="228600" cy="3810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64" name="Rounded Rectangle 63"/>
          <p:cNvSpPr/>
          <p:nvPr/>
        </p:nvSpPr>
        <p:spPr bwMode="auto">
          <a:xfrm>
            <a:off x="3238208" y="2895600"/>
            <a:ext cx="1143000" cy="533400"/>
          </a:xfrm>
          <a:prstGeom prst="roundRect">
            <a:avLst>
              <a:gd name="adj" fmla="val 10774"/>
            </a:avLst>
          </a:prstGeom>
          <a:solidFill>
            <a:srgbClr val="FFFFFF"/>
          </a:solidFill>
          <a:ln w="6350" cap="flat" cmpd="sng" algn="ctr">
            <a:solidFill>
              <a:sysClr val="windowText" lastClr="000000"/>
            </a:solidFill>
            <a:prstDash val="solid"/>
            <a:miter lim="800000"/>
            <a:headEnd type="none" w="med" len="med"/>
            <a:tailEnd type="none" w="med" len="med"/>
          </a:ln>
          <a:effectLst/>
          <a:extLst/>
        </p:spPr>
        <p:txBody>
          <a:bodyPr lIns="0" rIns="0" anchor="ctr" anchorCtr="0"/>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200" b="0" i="0" u="none" strike="noStrike" kern="0" cap="none" spc="0" normalizeH="0" baseline="0" noProof="0" dirty="0" err="1" smtClean="0">
                <a:ln>
                  <a:noFill/>
                </a:ln>
                <a:solidFill>
                  <a:srgbClr val="000000"/>
                </a:solidFill>
                <a:effectLst/>
                <a:uLnTx/>
                <a:uFillTx/>
                <a:latin typeface="Calibri"/>
                <a:ea typeface="+mn-ea"/>
                <a:cs typeface="Calibri"/>
              </a:rPr>
              <a:t>Config</a:t>
            </a:r>
            <a:r>
              <a:rPr kumimoji="0" lang="en-US" sz="1200" b="0" i="0" u="none" strike="noStrike" kern="0" cap="none" spc="0" normalizeH="0" baseline="0" noProof="0" dirty="0" smtClean="0">
                <a:ln>
                  <a:noFill/>
                </a:ln>
                <a:solidFill>
                  <a:srgbClr val="000000"/>
                </a:solidFill>
                <a:effectLst/>
                <a:uLnTx/>
                <a:uFillTx/>
                <a:latin typeface="Calibri"/>
                <a:ea typeface="+mn-ea"/>
                <a:cs typeface="Calibri"/>
              </a:rPr>
              <a:t> Subsystem</a:t>
            </a:r>
            <a:endParaRPr kumimoji="0" lang="en-US" sz="1200" b="0" i="0" u="none" strike="noStrike" kern="0" cap="none" spc="0" normalizeH="0" baseline="0" noProof="0" dirty="0">
              <a:ln>
                <a:noFill/>
              </a:ln>
              <a:solidFill>
                <a:srgbClr val="000000"/>
              </a:solidFill>
              <a:effectLst/>
              <a:uLnTx/>
              <a:uFillTx/>
              <a:latin typeface="Calibri"/>
              <a:ea typeface="+mn-ea"/>
              <a:cs typeface="Calibri"/>
            </a:endParaRPr>
          </a:p>
        </p:txBody>
      </p:sp>
      <p:sp>
        <p:nvSpPr>
          <p:cNvPr id="65" name="Up-Down Arrow 64"/>
          <p:cNvSpPr/>
          <p:nvPr/>
        </p:nvSpPr>
        <p:spPr>
          <a:xfrm>
            <a:off x="2323808" y="1905000"/>
            <a:ext cx="228600" cy="7112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66" name="Up-Down Arrow 65"/>
          <p:cNvSpPr/>
          <p:nvPr/>
        </p:nvSpPr>
        <p:spPr>
          <a:xfrm>
            <a:off x="799810" y="1905000"/>
            <a:ext cx="228601" cy="7112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67" name="Rectangle 20"/>
          <p:cNvSpPr>
            <a:spLocks noChangeArrowheads="1"/>
          </p:cNvSpPr>
          <p:nvPr/>
        </p:nvSpPr>
        <p:spPr bwMode="auto">
          <a:xfrm>
            <a:off x="1561809" y="4673600"/>
            <a:ext cx="1752600" cy="457200"/>
          </a:xfrm>
          <a:prstGeom prst="rect">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rgbClr val="000000"/>
                </a:solidFill>
                <a:effectLst/>
                <a:uLnTx/>
                <a:uFillTx/>
                <a:latin typeface="Calibri"/>
                <a:ea typeface="+mn-ea"/>
                <a:cs typeface="Calibri"/>
              </a:rPr>
              <a:t>Messaging</a:t>
            </a:r>
            <a:endParaRPr kumimoji="0" lang="en-US" sz="1400" b="0" i="0" u="none" strike="noStrike" kern="0" cap="none" spc="0" normalizeH="0" baseline="0" noProof="0" dirty="0">
              <a:ln>
                <a:noFill/>
              </a:ln>
              <a:solidFill>
                <a:srgbClr val="000000"/>
              </a:solidFill>
              <a:effectLst/>
              <a:uLnTx/>
              <a:uFillTx/>
              <a:latin typeface="Calibri"/>
              <a:ea typeface="+mn-ea"/>
              <a:cs typeface="Calibri"/>
            </a:endParaRPr>
          </a:p>
        </p:txBody>
      </p:sp>
      <p:sp>
        <p:nvSpPr>
          <p:cNvPr id="68" name="Can 67"/>
          <p:cNvSpPr/>
          <p:nvPr/>
        </p:nvSpPr>
        <p:spPr>
          <a:xfrm>
            <a:off x="5067008" y="4673600"/>
            <a:ext cx="1752600" cy="457200"/>
          </a:xfrm>
          <a:prstGeom prst="can">
            <a:avLst/>
          </a:prstGeom>
          <a:gradFill rotWithShape="1">
            <a:gsLst>
              <a:gs pos="0">
                <a:srgbClr val="A5A5A5">
                  <a:lumMod val="110000"/>
                  <a:satMod val="105000"/>
                  <a:tint val="67000"/>
                </a:srgbClr>
              </a:gs>
              <a:gs pos="50000">
                <a:srgbClr val="A5A5A5">
                  <a:lumMod val="105000"/>
                  <a:satMod val="103000"/>
                  <a:tint val="73000"/>
                </a:srgbClr>
              </a:gs>
              <a:gs pos="100000">
                <a:srgbClr val="A5A5A5">
                  <a:lumMod val="105000"/>
                  <a:satMod val="109000"/>
                  <a:tint val="81000"/>
                </a:srgbClr>
              </a:gs>
            </a:gsLst>
            <a:lin ang="5400000" scaled="0"/>
          </a:gradFill>
          <a:ln w="6350" cap="flat" cmpd="sng" algn="ctr">
            <a:solidFill>
              <a:srgbClr val="A5A5A5"/>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Text" lastClr="000000"/>
                </a:solidFill>
                <a:effectLst/>
                <a:uLnTx/>
                <a:uFillTx/>
                <a:latin typeface="Calibri"/>
                <a:ea typeface="+mn-ea"/>
                <a:cs typeface="Calibri"/>
              </a:rPr>
              <a:t>Data Store</a:t>
            </a:r>
            <a:endParaRPr kumimoji="0" lang="en-US" sz="1400" b="0" i="0" u="none" strike="noStrike" kern="0" cap="none" spc="0" normalizeH="0" baseline="0" noProof="0" dirty="0">
              <a:ln>
                <a:noFill/>
              </a:ln>
              <a:solidFill>
                <a:sysClr val="windowText" lastClr="000000"/>
              </a:solidFill>
              <a:effectLst/>
              <a:uLnTx/>
              <a:uFillTx/>
              <a:latin typeface="Calibri"/>
              <a:ea typeface="+mn-ea"/>
              <a:cs typeface="Calibri"/>
            </a:endParaRPr>
          </a:p>
        </p:txBody>
      </p:sp>
      <p:sp>
        <p:nvSpPr>
          <p:cNvPr id="69" name="Up-Down Arrow 68"/>
          <p:cNvSpPr/>
          <p:nvPr/>
        </p:nvSpPr>
        <p:spPr>
          <a:xfrm>
            <a:off x="5829008" y="3987800"/>
            <a:ext cx="228600" cy="6858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70" name="Up-Down Arrow 69"/>
          <p:cNvSpPr/>
          <p:nvPr/>
        </p:nvSpPr>
        <p:spPr>
          <a:xfrm>
            <a:off x="2323809" y="3987800"/>
            <a:ext cx="228600" cy="6858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71" name="Rectangle 20"/>
          <p:cNvSpPr>
            <a:spLocks noChangeArrowheads="1"/>
          </p:cNvSpPr>
          <p:nvPr/>
        </p:nvSpPr>
        <p:spPr bwMode="auto">
          <a:xfrm>
            <a:off x="1485609" y="5511800"/>
            <a:ext cx="1905000" cy="533400"/>
          </a:xfrm>
          <a:prstGeom prst="rect">
            <a:avLst/>
          </a:prstGeom>
          <a:solidFill>
            <a:sysClr val="window" lastClr="FFFFFF">
              <a:lumMod val="95000"/>
            </a:sysClr>
          </a:soli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rgbClr val="000000"/>
                </a:solidFill>
                <a:effectLst/>
                <a:uLnTx/>
                <a:uFillTx/>
                <a:latin typeface="Calibri"/>
                <a:ea typeface="+mn-ea"/>
                <a:cs typeface="Calibri"/>
              </a:rPr>
              <a:t>Remote Controller Instance</a:t>
            </a:r>
            <a:endParaRPr kumimoji="0" lang="en-US" sz="1400" b="0" i="0" u="none" strike="noStrike" kern="0" cap="none" spc="0" normalizeH="0" baseline="0" noProof="0" dirty="0">
              <a:ln>
                <a:noFill/>
              </a:ln>
              <a:solidFill>
                <a:srgbClr val="000000"/>
              </a:solidFill>
              <a:effectLst/>
              <a:uLnTx/>
              <a:uFillTx/>
              <a:latin typeface="Calibri"/>
              <a:ea typeface="+mn-ea"/>
              <a:cs typeface="Calibri"/>
            </a:endParaRPr>
          </a:p>
        </p:txBody>
      </p:sp>
      <p:sp>
        <p:nvSpPr>
          <p:cNvPr id="72" name="Rectangle 20"/>
          <p:cNvSpPr>
            <a:spLocks noChangeArrowheads="1"/>
          </p:cNvSpPr>
          <p:nvPr/>
        </p:nvSpPr>
        <p:spPr bwMode="auto">
          <a:xfrm>
            <a:off x="4990808" y="5511800"/>
            <a:ext cx="1905000" cy="533400"/>
          </a:xfrm>
          <a:prstGeom prst="rect">
            <a:avLst/>
          </a:prstGeom>
          <a:solidFill>
            <a:sysClr val="window" lastClr="FFFFFF">
              <a:lumMod val="95000"/>
            </a:sysClr>
          </a:soli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rgbClr val="000000"/>
                </a:solidFill>
                <a:effectLst/>
                <a:uLnTx/>
                <a:uFillTx/>
                <a:latin typeface="Calibri"/>
                <a:ea typeface="+mn-ea"/>
                <a:cs typeface="Calibri"/>
              </a:rPr>
              <a:t>Remote Controller Instance</a:t>
            </a:r>
            <a:endParaRPr kumimoji="0" lang="en-US" sz="1400" b="0" i="0" u="none" strike="noStrike" kern="0" cap="none" spc="0" normalizeH="0" baseline="0" noProof="0" dirty="0">
              <a:ln>
                <a:noFill/>
              </a:ln>
              <a:solidFill>
                <a:srgbClr val="000000"/>
              </a:solidFill>
              <a:effectLst/>
              <a:uLnTx/>
              <a:uFillTx/>
              <a:latin typeface="Calibri"/>
              <a:ea typeface="+mn-ea"/>
              <a:cs typeface="Calibri"/>
            </a:endParaRPr>
          </a:p>
        </p:txBody>
      </p:sp>
      <p:cxnSp>
        <p:nvCxnSpPr>
          <p:cNvPr id="73" name="Straight Arrow Connector 72"/>
          <p:cNvCxnSpPr>
            <a:stCxn id="67" idx="2"/>
            <a:endCxn id="71" idx="0"/>
          </p:cNvCxnSpPr>
          <p:nvPr/>
        </p:nvCxnSpPr>
        <p:spPr>
          <a:xfrm>
            <a:off x="2438109" y="5130800"/>
            <a:ext cx="0" cy="381000"/>
          </a:xfrm>
          <a:prstGeom prst="straightConnector1">
            <a:avLst/>
          </a:prstGeom>
          <a:noFill/>
          <a:ln w="12700" cap="flat" cmpd="sng" algn="ctr">
            <a:solidFill>
              <a:sysClr val="windowText" lastClr="000000"/>
            </a:solidFill>
            <a:prstDash val="solid"/>
            <a:miter lim="800000"/>
            <a:headEnd type="arrow"/>
            <a:tailEnd type="arrow"/>
          </a:ln>
          <a:effectLst/>
        </p:spPr>
      </p:cxnSp>
      <p:cxnSp>
        <p:nvCxnSpPr>
          <p:cNvPr id="74" name="Straight Arrow Connector 73"/>
          <p:cNvCxnSpPr/>
          <p:nvPr/>
        </p:nvCxnSpPr>
        <p:spPr>
          <a:xfrm>
            <a:off x="2857208" y="5130800"/>
            <a:ext cx="2667000" cy="381000"/>
          </a:xfrm>
          <a:prstGeom prst="straightConnector1">
            <a:avLst/>
          </a:prstGeom>
          <a:noFill/>
          <a:ln w="12700" cap="flat" cmpd="sng" algn="ctr">
            <a:solidFill>
              <a:sysClr val="windowText" lastClr="000000"/>
            </a:solidFill>
            <a:prstDash val="solid"/>
            <a:miter lim="800000"/>
            <a:headEnd type="arrow"/>
            <a:tailEnd type="arrow"/>
          </a:ln>
          <a:effectLst/>
        </p:spPr>
      </p:cxnSp>
      <p:cxnSp>
        <p:nvCxnSpPr>
          <p:cNvPr id="75" name="Straight Arrow Connector 74"/>
          <p:cNvCxnSpPr/>
          <p:nvPr/>
        </p:nvCxnSpPr>
        <p:spPr>
          <a:xfrm flipV="1">
            <a:off x="2857208" y="5130800"/>
            <a:ext cx="2667000" cy="381000"/>
          </a:xfrm>
          <a:prstGeom prst="straightConnector1">
            <a:avLst/>
          </a:prstGeom>
          <a:noFill/>
          <a:ln w="12700" cap="flat" cmpd="sng" algn="ctr">
            <a:solidFill>
              <a:sysClr val="windowText" lastClr="000000"/>
            </a:solidFill>
            <a:prstDash val="solid"/>
            <a:miter lim="800000"/>
            <a:headEnd type="arrow"/>
            <a:tailEnd type="arrow"/>
          </a:ln>
          <a:effectLst/>
        </p:spPr>
      </p:cxnSp>
      <p:cxnSp>
        <p:nvCxnSpPr>
          <p:cNvPr id="76" name="Straight Arrow Connector 75"/>
          <p:cNvCxnSpPr>
            <a:stCxn id="72" idx="0"/>
            <a:endCxn id="68" idx="3"/>
          </p:cNvCxnSpPr>
          <p:nvPr/>
        </p:nvCxnSpPr>
        <p:spPr>
          <a:xfrm flipV="1">
            <a:off x="5943308" y="5130800"/>
            <a:ext cx="0" cy="381000"/>
          </a:xfrm>
          <a:prstGeom prst="straightConnector1">
            <a:avLst/>
          </a:prstGeom>
          <a:noFill/>
          <a:ln w="12700" cap="flat" cmpd="sng" algn="ctr">
            <a:solidFill>
              <a:sysClr val="windowText" lastClr="000000"/>
            </a:solidFill>
            <a:prstDash val="solid"/>
            <a:miter lim="800000"/>
            <a:headEnd type="arrow"/>
            <a:tailEnd type="arrow"/>
          </a:ln>
          <a:effectLst/>
        </p:spPr>
      </p:cxnSp>
      <p:sp>
        <p:nvSpPr>
          <p:cNvPr id="77" name="TextBox 76"/>
          <p:cNvSpPr txBox="1">
            <a:spLocks noChangeArrowheads="1"/>
          </p:cNvSpPr>
          <p:nvPr/>
        </p:nvSpPr>
        <p:spPr bwMode="auto">
          <a:xfrm>
            <a:off x="9537408" y="1397002"/>
            <a:ext cx="2133600" cy="368819"/>
          </a:xfrm>
          <a:prstGeom prst="rect">
            <a:avLst/>
          </a:prstGeom>
          <a:gradFill rotWithShape="1">
            <a:gsLst>
              <a:gs pos="0">
                <a:sysClr val="windowText" lastClr="000000">
                  <a:satMod val="103000"/>
                  <a:lumMod val="102000"/>
                  <a:tint val="94000"/>
                </a:sysClr>
              </a:gs>
              <a:gs pos="50000">
                <a:sysClr val="windowText" lastClr="000000">
                  <a:satMod val="110000"/>
                  <a:lumMod val="100000"/>
                  <a:shade val="100000"/>
                </a:sysClr>
              </a:gs>
              <a:gs pos="100000">
                <a:sysClr val="windowText" lastClr="000000">
                  <a:lumMod val="99000"/>
                  <a:satMod val="120000"/>
                  <a:shade val="78000"/>
                </a:sysClr>
              </a:gs>
            </a:gsLst>
            <a:lin ang="5400000" scaled="0"/>
          </a:gradFill>
          <a:ln w="6350" cap="flat" cmpd="sng" algn="ctr">
            <a:solidFill>
              <a:sysClr val="windowText" lastClr="000000"/>
            </a:solidFill>
            <a:prstDash val="solid"/>
            <a:miter lim="800000"/>
          </a:ln>
          <a:effectLst/>
        </p:spPr>
        <p:txBody>
          <a:bodyPr wrap="square">
            <a:spAutoFit/>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FFFFFF"/>
                </a:solidFill>
                <a:effectLst/>
                <a:uLnTx/>
                <a:uFillTx/>
                <a:latin typeface="Calibri"/>
                <a:ea typeface="+mn-ea"/>
                <a:cs typeface="Calibri"/>
              </a:rPr>
              <a:t>Network Applications Orchestration &amp; Services</a:t>
            </a:r>
          </a:p>
        </p:txBody>
      </p:sp>
      <p:sp>
        <p:nvSpPr>
          <p:cNvPr id="78" name="TextBox 77"/>
          <p:cNvSpPr txBox="1">
            <a:spLocks noChangeArrowheads="1"/>
          </p:cNvSpPr>
          <p:nvPr/>
        </p:nvSpPr>
        <p:spPr bwMode="auto">
          <a:xfrm>
            <a:off x="9537408" y="3558118"/>
            <a:ext cx="2116667" cy="480483"/>
          </a:xfrm>
          <a:prstGeom prst="rect">
            <a:avLst/>
          </a:prstGeom>
          <a:gradFill rotWithShape="1">
            <a:gsLst>
              <a:gs pos="0">
                <a:srgbClr val="5B9BD5">
                  <a:lumMod val="110000"/>
                  <a:satMod val="105000"/>
                  <a:tint val="67000"/>
                </a:srgbClr>
              </a:gs>
              <a:gs pos="50000">
                <a:srgbClr val="5B9BD5">
                  <a:lumMod val="105000"/>
                  <a:satMod val="103000"/>
                  <a:tint val="73000"/>
                </a:srgbClr>
              </a:gs>
              <a:gs pos="100000">
                <a:srgbClr val="5B9BD5">
                  <a:lumMod val="105000"/>
                  <a:satMod val="109000"/>
                  <a:tint val="81000"/>
                </a:srgbClr>
              </a:gs>
            </a:gsLst>
            <a:lin ang="5400000" scaled="0"/>
          </a:gradFill>
          <a:ln w="6350" cap="flat" cmpd="sng" algn="ctr">
            <a:solidFill>
              <a:srgbClr val="5B9BD5"/>
            </a:solidFill>
            <a:prstDash val="solid"/>
            <a:miter lim="800000"/>
          </a:ln>
          <a:effectLst/>
          <a:extLst/>
        </p:spPr>
        <p:txBody>
          <a:bodyPr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100" b="0" i="0" u="none" strike="noStrike" kern="0" cap="none" spc="0" normalizeH="0" baseline="0" noProof="0" dirty="0">
                <a:ln>
                  <a:noFill/>
                </a:ln>
                <a:solidFill>
                  <a:sysClr val="windowText" lastClr="000000"/>
                </a:solidFill>
                <a:effectLst/>
                <a:uLnTx/>
                <a:uFillTx/>
                <a:latin typeface="Calibri"/>
                <a:ea typeface="+mn-ea"/>
                <a:cs typeface="Calibri"/>
              </a:rPr>
              <a:t>Controller Platform</a:t>
            </a:r>
          </a:p>
        </p:txBody>
      </p:sp>
      <p:sp>
        <p:nvSpPr>
          <p:cNvPr id="79" name="TextBox 78"/>
          <p:cNvSpPr txBox="1">
            <a:spLocks noChangeArrowheads="1"/>
          </p:cNvSpPr>
          <p:nvPr/>
        </p:nvSpPr>
        <p:spPr bwMode="auto">
          <a:xfrm>
            <a:off x="9537408" y="2616200"/>
            <a:ext cx="2133600" cy="508000"/>
          </a:xfrm>
          <a:prstGeom prst="rect">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solidFill>
              <a:sysClr val="windowText" lastClr="000000"/>
            </a:solidFill>
            <a:prstDash val="solid"/>
            <a:miter lim="800000"/>
          </a:ln>
          <a:effectLst/>
          <a:extLst/>
        </p:spPr>
        <p:txBody>
          <a:bodyPr wrap="none" anchor="ctr" anchorCtr="0">
            <a:noAutofit/>
          </a:bodyP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100" b="0" i="0" u="none" strike="noStrike" kern="0" cap="none" spc="0" normalizeH="0" baseline="0" noProof="0" dirty="0" smtClean="0">
                <a:ln>
                  <a:noFill/>
                </a:ln>
                <a:solidFill>
                  <a:srgbClr val="000000"/>
                </a:solidFill>
                <a:effectLst/>
                <a:uLnTx/>
                <a:uFillTx/>
                <a:latin typeface="Calibri"/>
                <a:ea typeface="+mn-ea"/>
                <a:cs typeface="Calibri"/>
              </a:rPr>
              <a:t>Plugins &amp; Applications</a:t>
            </a:r>
            <a:endParaRPr kumimoji="0" lang="en-US" sz="1100" b="0" i="0" u="none" strike="noStrike" kern="0" cap="none" spc="0" normalizeH="0" baseline="0" noProof="0" dirty="0">
              <a:ln>
                <a:noFill/>
              </a:ln>
              <a:solidFill>
                <a:srgbClr val="000000"/>
              </a:solidFill>
              <a:effectLst/>
              <a:uLnTx/>
              <a:uFillTx/>
              <a:latin typeface="Calibri"/>
              <a:ea typeface="+mn-ea"/>
              <a:cs typeface="Calibri"/>
            </a:endParaRPr>
          </a:p>
        </p:txBody>
      </p:sp>
      <p:sp>
        <p:nvSpPr>
          <p:cNvPr id="80" name="TextBox 79"/>
          <p:cNvSpPr txBox="1">
            <a:spLocks noChangeArrowheads="1"/>
          </p:cNvSpPr>
          <p:nvPr/>
        </p:nvSpPr>
        <p:spPr bwMode="auto">
          <a:xfrm>
            <a:off x="9537408" y="4749801"/>
            <a:ext cx="2116667" cy="480483"/>
          </a:xfrm>
          <a:prstGeom prst="rect">
            <a:avLst/>
          </a:prstGeom>
          <a:gradFill rotWithShape="1">
            <a:gsLst>
              <a:gs pos="0">
                <a:srgbClr val="70AD47">
                  <a:lumMod val="110000"/>
                  <a:satMod val="105000"/>
                  <a:tint val="67000"/>
                </a:srgbClr>
              </a:gs>
              <a:gs pos="50000">
                <a:srgbClr val="70AD47">
                  <a:lumMod val="105000"/>
                  <a:satMod val="103000"/>
                  <a:tint val="73000"/>
                </a:srgbClr>
              </a:gs>
              <a:gs pos="100000">
                <a:srgbClr val="70AD47">
                  <a:lumMod val="105000"/>
                  <a:satMod val="109000"/>
                  <a:tint val="81000"/>
                </a:srgbClr>
              </a:gs>
            </a:gsLst>
            <a:lin ang="5400000" scaled="0"/>
          </a:gradFill>
          <a:ln w="6350" cap="flat" cmpd="sng" algn="ctr">
            <a:solidFill>
              <a:srgbClr val="70AD47"/>
            </a:solidFill>
            <a:prstDash val="solid"/>
            <a:miter lim="800000"/>
          </a:ln>
          <a:effectLst/>
          <a:extLst/>
        </p:spPr>
        <p:txBody>
          <a:bodyPr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100" b="0" i="0" u="none" strike="noStrike" kern="0" cap="none" spc="0" normalizeH="0" baseline="0" noProof="0" dirty="0" smtClean="0">
                <a:ln>
                  <a:noFill/>
                </a:ln>
                <a:solidFill>
                  <a:sysClr val="windowText" lastClr="000000"/>
                </a:solidFill>
                <a:effectLst/>
                <a:uLnTx/>
                <a:uFillTx/>
                <a:latin typeface="Calibri"/>
                <a:ea typeface="+mn-ea"/>
                <a:cs typeface="Calibri"/>
              </a:rPr>
              <a:t>Clustering</a:t>
            </a:r>
            <a:endParaRPr kumimoji="0" lang="en-US" sz="1100" b="0" i="0" u="none" strike="noStrike" kern="0" cap="none" spc="0" normalizeH="0" baseline="0" noProof="0" dirty="0">
              <a:ln>
                <a:noFill/>
              </a:ln>
              <a:solidFill>
                <a:sysClr val="windowText" lastClr="000000"/>
              </a:solidFill>
              <a:effectLst/>
              <a:uLnTx/>
              <a:uFillTx/>
              <a:latin typeface="Calibri"/>
              <a:ea typeface="+mn-ea"/>
              <a:cs typeface="Calibri"/>
            </a:endParaRPr>
          </a:p>
        </p:txBody>
      </p:sp>
      <p:sp>
        <p:nvSpPr>
          <p:cNvPr id="81" name="Rectangle 20"/>
          <p:cNvSpPr>
            <a:spLocks noChangeArrowheads="1"/>
          </p:cNvSpPr>
          <p:nvPr/>
        </p:nvSpPr>
        <p:spPr bwMode="auto">
          <a:xfrm>
            <a:off x="291808" y="1422400"/>
            <a:ext cx="2641600" cy="381000"/>
          </a:xfrm>
          <a:prstGeom prst="rect">
            <a:avLst/>
          </a:prstGeom>
          <a:gradFill rotWithShape="1">
            <a:gsLst>
              <a:gs pos="0">
                <a:sysClr val="windowText" lastClr="000000">
                  <a:satMod val="103000"/>
                  <a:lumMod val="102000"/>
                  <a:tint val="94000"/>
                </a:sysClr>
              </a:gs>
              <a:gs pos="50000">
                <a:sysClr val="windowText" lastClr="000000">
                  <a:satMod val="110000"/>
                  <a:lumMod val="100000"/>
                  <a:shade val="100000"/>
                </a:sysClr>
              </a:gs>
              <a:gs pos="100000">
                <a:sysClr val="windowText" lastClr="000000">
                  <a:lumMod val="99000"/>
                  <a:satMod val="120000"/>
                  <a:shade val="78000"/>
                </a:sysClr>
              </a:gs>
            </a:gsLst>
            <a:lin ang="5400000" scaled="0"/>
          </a:gra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 lastClr="FFFFFF"/>
                </a:solidFill>
                <a:effectLst/>
                <a:uLnTx/>
                <a:uFillTx/>
                <a:latin typeface="Calibri"/>
                <a:ea typeface="+mn-ea"/>
                <a:cs typeface="Calibri"/>
              </a:rPr>
              <a:t>Network Devices</a:t>
            </a:r>
            <a:endParaRPr kumimoji="0" lang="en-US" sz="1400" b="0" i="0" u="none" strike="noStrike" kern="0" cap="none" spc="0" normalizeH="0" baseline="0" noProof="0" dirty="0">
              <a:ln>
                <a:noFill/>
              </a:ln>
              <a:solidFill>
                <a:sysClr val="window" lastClr="FFFFFF"/>
              </a:solidFill>
              <a:effectLst/>
              <a:uLnTx/>
              <a:uFillTx/>
              <a:latin typeface="Calibri"/>
              <a:ea typeface="+mn-ea"/>
              <a:cs typeface="Calibri"/>
            </a:endParaRPr>
          </a:p>
        </p:txBody>
      </p:sp>
      <p:sp>
        <p:nvSpPr>
          <p:cNvPr id="82" name="Rectangle 20"/>
          <p:cNvSpPr>
            <a:spLocks noChangeArrowheads="1"/>
          </p:cNvSpPr>
          <p:nvPr/>
        </p:nvSpPr>
        <p:spPr bwMode="auto">
          <a:xfrm>
            <a:off x="190208" y="1524000"/>
            <a:ext cx="2641600" cy="381000"/>
          </a:xfrm>
          <a:prstGeom prst="rect">
            <a:avLst/>
          </a:prstGeom>
          <a:gradFill rotWithShape="1">
            <a:gsLst>
              <a:gs pos="0">
                <a:sysClr val="windowText" lastClr="000000">
                  <a:satMod val="103000"/>
                  <a:lumMod val="102000"/>
                  <a:tint val="94000"/>
                </a:sysClr>
              </a:gs>
              <a:gs pos="50000">
                <a:sysClr val="windowText" lastClr="000000">
                  <a:satMod val="110000"/>
                  <a:lumMod val="100000"/>
                  <a:shade val="100000"/>
                </a:sysClr>
              </a:gs>
              <a:gs pos="100000">
                <a:sysClr val="windowText" lastClr="000000">
                  <a:lumMod val="99000"/>
                  <a:satMod val="120000"/>
                  <a:shade val="78000"/>
                </a:sysClr>
              </a:gs>
            </a:gsLst>
            <a:lin ang="5400000" scaled="0"/>
          </a:gra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 lastClr="FFFFFF"/>
                </a:solidFill>
                <a:effectLst/>
                <a:uLnTx/>
                <a:uFillTx/>
                <a:latin typeface="Calibri"/>
                <a:ea typeface="+mn-ea"/>
                <a:cs typeface="Calibri"/>
              </a:rPr>
              <a:t>Network Devices</a:t>
            </a:r>
            <a:endParaRPr kumimoji="0" lang="en-US" sz="1400" b="0" i="0" u="none" strike="noStrike" kern="0" cap="none" spc="0" normalizeH="0" baseline="0" noProof="0" dirty="0">
              <a:ln>
                <a:noFill/>
              </a:ln>
              <a:solidFill>
                <a:sysClr val="window" lastClr="FFFFFF"/>
              </a:solidFill>
              <a:effectLst/>
              <a:uLnTx/>
              <a:uFillTx/>
              <a:latin typeface="Calibri"/>
              <a:ea typeface="+mn-ea"/>
              <a:cs typeface="Calibri"/>
            </a:endParaRPr>
          </a:p>
        </p:txBody>
      </p:sp>
      <p:sp>
        <p:nvSpPr>
          <p:cNvPr id="83" name="Rectangle 20"/>
          <p:cNvSpPr>
            <a:spLocks noChangeArrowheads="1"/>
          </p:cNvSpPr>
          <p:nvPr/>
        </p:nvSpPr>
        <p:spPr bwMode="auto">
          <a:xfrm>
            <a:off x="6895808" y="1422400"/>
            <a:ext cx="2032000" cy="381000"/>
          </a:xfrm>
          <a:prstGeom prst="rect">
            <a:avLst/>
          </a:prstGeom>
          <a:gradFill rotWithShape="1">
            <a:gsLst>
              <a:gs pos="0">
                <a:sysClr val="windowText" lastClr="000000">
                  <a:satMod val="103000"/>
                  <a:lumMod val="102000"/>
                  <a:tint val="94000"/>
                </a:sysClr>
              </a:gs>
              <a:gs pos="50000">
                <a:sysClr val="windowText" lastClr="000000">
                  <a:satMod val="110000"/>
                  <a:lumMod val="100000"/>
                  <a:shade val="100000"/>
                </a:sysClr>
              </a:gs>
              <a:gs pos="100000">
                <a:sysClr val="windowText" lastClr="000000">
                  <a:lumMod val="99000"/>
                  <a:satMod val="120000"/>
                  <a:shade val="78000"/>
                </a:sysClr>
              </a:gs>
            </a:gsLst>
            <a:lin ang="5400000" scaled="0"/>
          </a:gra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 lastClr="FFFFFF"/>
                </a:solidFill>
                <a:effectLst/>
                <a:uLnTx/>
                <a:uFillTx/>
                <a:latin typeface="Calibri"/>
                <a:ea typeface="+mn-ea"/>
                <a:cs typeface="Calibri"/>
              </a:rPr>
              <a:t>Applications</a:t>
            </a:r>
            <a:endParaRPr kumimoji="0" lang="en-US" sz="1400" b="0" i="0" u="none" strike="noStrike" kern="0" cap="none" spc="0" normalizeH="0" baseline="0" noProof="0" dirty="0">
              <a:ln>
                <a:noFill/>
              </a:ln>
              <a:solidFill>
                <a:sysClr val="window" lastClr="FFFFFF"/>
              </a:solidFill>
              <a:effectLst/>
              <a:uLnTx/>
              <a:uFillTx/>
              <a:latin typeface="Calibri"/>
              <a:ea typeface="+mn-ea"/>
              <a:cs typeface="Calibri"/>
            </a:endParaRPr>
          </a:p>
        </p:txBody>
      </p:sp>
      <p:sp>
        <p:nvSpPr>
          <p:cNvPr id="84" name="Rectangle 20"/>
          <p:cNvSpPr>
            <a:spLocks noChangeArrowheads="1"/>
          </p:cNvSpPr>
          <p:nvPr/>
        </p:nvSpPr>
        <p:spPr bwMode="auto">
          <a:xfrm>
            <a:off x="6794208" y="1524000"/>
            <a:ext cx="2032000" cy="381000"/>
          </a:xfrm>
          <a:prstGeom prst="rect">
            <a:avLst/>
          </a:prstGeom>
          <a:gradFill rotWithShape="1">
            <a:gsLst>
              <a:gs pos="0">
                <a:sysClr val="windowText" lastClr="000000">
                  <a:satMod val="103000"/>
                  <a:lumMod val="102000"/>
                  <a:tint val="94000"/>
                </a:sysClr>
              </a:gs>
              <a:gs pos="50000">
                <a:sysClr val="windowText" lastClr="000000">
                  <a:satMod val="110000"/>
                  <a:lumMod val="100000"/>
                  <a:shade val="100000"/>
                </a:sysClr>
              </a:gs>
              <a:gs pos="100000">
                <a:sysClr val="windowText" lastClr="000000">
                  <a:lumMod val="99000"/>
                  <a:satMod val="120000"/>
                  <a:shade val="78000"/>
                </a:sysClr>
              </a:gs>
            </a:gsLst>
            <a:lin ang="5400000" scaled="0"/>
          </a:gradFill>
          <a:ln w="6350" cap="flat" cmpd="sng" algn="ctr">
            <a:solidFill>
              <a:sysClr val="windowText" lastClr="000000"/>
            </a:solidFill>
            <a:prstDash val="solid"/>
            <a:miter lim="800000"/>
          </a:ln>
          <a:effectLst/>
          <a:extLst/>
        </p:spPr>
        <p:txBody>
          <a:bodyPr lIns="45720" rIns="45720" anchor="ctr"/>
          <a:lstStyle/>
          <a:p>
            <a:pPr marL="0" marR="0" lvl="0" indent="0" algn="ctr" defTabSz="914400" eaLnBrk="1" fontAlgn="auto" latinLnBrk="0" hangingPunct="1">
              <a:lnSpc>
                <a:spcPct val="9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 lastClr="FFFFFF"/>
                </a:solidFill>
                <a:effectLst/>
                <a:uLnTx/>
                <a:uFillTx/>
                <a:latin typeface="Calibri"/>
                <a:ea typeface="+mn-ea"/>
                <a:cs typeface="Calibri"/>
              </a:rPr>
              <a:t>Applications</a:t>
            </a:r>
            <a:endParaRPr kumimoji="0" lang="en-US" sz="1400" b="0" i="0" u="none" strike="noStrike" kern="0" cap="none" spc="0" normalizeH="0" baseline="0" noProof="0" dirty="0">
              <a:ln>
                <a:noFill/>
              </a:ln>
              <a:solidFill>
                <a:sysClr val="window" lastClr="FFFFFF"/>
              </a:solidFill>
              <a:effectLst/>
              <a:uLnTx/>
              <a:uFillTx/>
              <a:latin typeface="Calibri"/>
              <a:ea typeface="+mn-ea"/>
              <a:cs typeface="Calibri"/>
            </a:endParaRPr>
          </a:p>
        </p:txBody>
      </p:sp>
      <p:sp>
        <p:nvSpPr>
          <p:cNvPr id="85" name="Up-Down Arrow 84"/>
          <p:cNvSpPr/>
          <p:nvPr/>
        </p:nvSpPr>
        <p:spPr>
          <a:xfrm>
            <a:off x="8216608" y="3225800"/>
            <a:ext cx="228600" cy="3810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86" name="Up-Down Arrow 85"/>
          <p:cNvSpPr/>
          <p:nvPr/>
        </p:nvSpPr>
        <p:spPr>
          <a:xfrm>
            <a:off x="8216608" y="1905000"/>
            <a:ext cx="228600" cy="711200"/>
          </a:xfrm>
          <a:prstGeom prst="upDownArrow">
            <a:avLst/>
          </a:prstGeom>
          <a:solidFill>
            <a:sysClr val="window" lastClr="FFFFFF"/>
          </a:solidFill>
          <a:ln w="635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ysClr val="window" lastClr="FFFFFF"/>
              </a:solidFill>
              <a:effectLst/>
              <a:uLnTx/>
              <a:uFillTx/>
              <a:latin typeface="Calibri"/>
              <a:ea typeface="+mn-ea"/>
              <a:cs typeface="Calibri"/>
            </a:endParaRPr>
          </a:p>
        </p:txBody>
      </p:sp>
      <p:sp>
        <p:nvSpPr>
          <p:cNvPr id="43" name="Rectangle 42"/>
          <p:cNvSpPr/>
          <p:nvPr/>
        </p:nvSpPr>
        <p:spPr>
          <a:xfrm>
            <a:off x="0" y="6152482"/>
            <a:ext cx="8910669" cy="307777"/>
          </a:xfrm>
          <a:prstGeom prst="rect">
            <a:avLst/>
          </a:prstGeom>
        </p:spPr>
        <p:txBody>
          <a:bodyPr wrap="square">
            <a:spAutoFit/>
          </a:bodyPr>
          <a:lstStyle/>
          <a:p>
            <a:r>
              <a:rPr lang="en-US" sz="1400" i="1" baseline="0" dirty="0" smtClean="0"/>
              <a:t>Source: Ed </a:t>
            </a:r>
            <a:r>
              <a:rPr lang="en-US" sz="1400" i="1" baseline="0" dirty="0" err="1" smtClean="0"/>
              <a:t>Warnicke</a:t>
            </a:r>
            <a:r>
              <a:rPr lang="en-US" sz="1400" i="1" baseline="0" dirty="0" smtClean="0"/>
              <a:t>, July 27, 2015. </a:t>
            </a:r>
            <a:endParaRPr lang="en-US" sz="1400" i="1" baseline="0" dirty="0"/>
          </a:p>
        </p:txBody>
      </p:sp>
      <p:sp>
        <p:nvSpPr>
          <p:cNvPr id="44" name="Slide Number Placeholder 9"/>
          <p:cNvSpPr txBox="1">
            <a:spLocks/>
          </p:cNvSpPr>
          <p:nvPr/>
        </p:nvSpPr>
        <p:spPr>
          <a:xfrm>
            <a:off x="7239000" y="6553200"/>
            <a:ext cx="1905000" cy="304800"/>
          </a:xfrm>
          <a:prstGeom prst="rect">
            <a:avLst/>
          </a:prstGeom>
        </p:spPr>
        <p:txBody>
          <a:bodyPr/>
          <a:lstStyle>
            <a:defPPr>
              <a:defRPr lang="en-US"/>
            </a:defPPr>
            <a:lvl1pPr algn="r" rtl="0" eaLnBrk="0" fontAlgn="base" hangingPunct="0">
              <a:spcBef>
                <a:spcPct val="0"/>
              </a:spcBef>
              <a:spcAft>
                <a:spcPct val="0"/>
              </a:spcAft>
              <a:defRPr sz="1600" kern="1200" baseline="-25000">
                <a:solidFill>
                  <a:schemeClr val="tx1"/>
                </a:solidFill>
                <a:effectLst>
                  <a:outerShdw blurRad="38100" dist="38100" dir="2700000" algn="tl">
                    <a:srgbClr val="000000">
                      <a:alpha val="43137"/>
                    </a:srgbClr>
                  </a:outerShdw>
                </a:effectLst>
                <a:latin typeface="Arial" charset="0"/>
                <a:ea typeface="ＭＳ Ｐゴシック" charset="0"/>
                <a:cs typeface="ＭＳ Ｐゴシック" charset="0"/>
              </a:defRPr>
            </a:lvl1pPr>
            <a:lvl2pPr marL="4572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2pPr>
            <a:lvl3pPr marL="9144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3pPr>
            <a:lvl4pPr marL="13716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4pPr>
            <a:lvl5pPr marL="1828800" algn="l" rtl="0" fontAlgn="base">
              <a:spcBef>
                <a:spcPct val="0"/>
              </a:spcBef>
              <a:spcAft>
                <a:spcPct val="0"/>
              </a:spcAft>
              <a:defRPr sz="2400" kern="1200" baseline="-250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baseline="-250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baseline="-250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baseline="-250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baseline="-25000">
                <a:solidFill>
                  <a:schemeClr val="tx1"/>
                </a:solidFill>
                <a:latin typeface="Arial" charset="0"/>
                <a:ea typeface="ＭＳ Ｐゴシック" charset="0"/>
                <a:cs typeface="ＭＳ Ｐゴシック" charset="0"/>
              </a:defRPr>
            </a:lvl9pPr>
          </a:lstStyle>
          <a:p>
            <a:pPr>
              <a:defRPr/>
            </a:pPr>
            <a:fld id="{164B0F64-89EF-7A42-892D-484BAB952423}" type="slidenum">
              <a:rPr lang="en-US" smtClean="0"/>
              <a:pPr>
                <a:defRPr/>
              </a:pPr>
              <a:t>28</a:t>
            </a:fld>
            <a:endParaRPr lang="en-US" dirty="0">
              <a:solidFill>
                <a:schemeClr val="bg2"/>
              </a:solidFill>
            </a:endParaRPr>
          </a:p>
        </p:txBody>
      </p:sp>
    </p:spTree>
    <p:extLst>
      <p:ext uri="{BB962C8B-B14F-4D97-AF65-F5344CB8AC3E}">
        <p14:creationId xmlns:p14="http://schemas.microsoft.com/office/powerpoint/2010/main" val="28085749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4919"/>
            <a:ext cx="8077200" cy="580292"/>
          </a:xfrm>
        </p:spPr>
        <p:txBody>
          <a:bodyPr>
            <a:noAutofit/>
          </a:bodyPr>
          <a:lstStyle/>
          <a:p>
            <a:r>
              <a:rPr lang="en-US" sz="3200" dirty="0" err="1">
                <a:ea typeface="ＭＳ Ｐゴシック" charset="0"/>
                <a:cs typeface="ＭＳ Ｐゴシック" charset="0"/>
              </a:rPr>
              <a:t>OpenDaylight</a:t>
            </a:r>
            <a:r>
              <a:rPr lang="en-US" sz="3200" dirty="0">
                <a:ea typeface="ＭＳ Ｐゴシック" charset="0"/>
                <a:cs typeface="ＭＳ Ｐゴシック" charset="0"/>
              </a:rPr>
              <a:t> Architecture</a:t>
            </a:r>
            <a:endParaRPr lang="en-US" sz="3200" dirty="0"/>
          </a:p>
        </p:txBody>
      </p:sp>
      <p:sp>
        <p:nvSpPr>
          <p:cNvPr id="8" name="Rectangle 1"/>
          <p:cNvSpPr>
            <a:spLocks noChangeArrowheads="1"/>
          </p:cNvSpPr>
          <p:nvPr/>
        </p:nvSpPr>
        <p:spPr bwMode="auto">
          <a:xfrm>
            <a:off x="608930" y="1700831"/>
            <a:ext cx="303711" cy="358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sz="1400"/>
          </a:p>
        </p:txBody>
      </p:sp>
      <p:grpSp>
        <p:nvGrpSpPr>
          <p:cNvPr id="10" name="Group 9"/>
          <p:cNvGrpSpPr/>
          <p:nvPr/>
        </p:nvGrpSpPr>
        <p:grpSpPr>
          <a:xfrm>
            <a:off x="579721" y="1143000"/>
            <a:ext cx="8030879" cy="4917286"/>
            <a:chOff x="403411" y="2925343"/>
            <a:chExt cx="5438588" cy="3642457"/>
          </a:xfrm>
        </p:grpSpPr>
        <p:pic>
          <p:nvPicPr>
            <p:cNvPr id="11" name="Picture 10"/>
            <p:cNvPicPr>
              <a:picLocks noChangeAspect="1"/>
            </p:cNvPicPr>
            <p:nvPr/>
          </p:nvPicPr>
          <p:blipFill>
            <a:blip r:embed="rId3"/>
            <a:stretch>
              <a:fillRect/>
            </a:stretch>
          </p:blipFill>
          <p:spPr>
            <a:xfrm>
              <a:off x="403411" y="2925343"/>
              <a:ext cx="5244354" cy="3505021"/>
            </a:xfrm>
            <a:prstGeom prst="rect">
              <a:avLst/>
            </a:prstGeom>
          </p:spPr>
        </p:pic>
        <p:sp>
          <p:nvSpPr>
            <p:cNvPr id="12" name="Rectangle 11"/>
            <p:cNvSpPr/>
            <p:nvPr/>
          </p:nvSpPr>
          <p:spPr>
            <a:xfrm>
              <a:off x="463176" y="6330443"/>
              <a:ext cx="5378823" cy="237357"/>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ysClr val="windowText" lastClr="000000"/>
                  </a:solidFill>
                  <a:effectLst/>
                  <a:uLnTx/>
                  <a:uFillTx/>
                </a:rPr>
                <a:t>https://</a:t>
              </a:r>
              <a:r>
                <a:rPr kumimoji="0" lang="en-US" sz="1600" b="0" i="0" u="none" strike="noStrike" kern="0" cap="none" spc="0" normalizeH="0" baseline="0" noProof="0" dirty="0" err="1">
                  <a:ln>
                    <a:noFill/>
                  </a:ln>
                  <a:solidFill>
                    <a:sysClr val="windowText" lastClr="000000"/>
                  </a:solidFill>
                  <a:effectLst/>
                  <a:uLnTx/>
                  <a:uFillTx/>
                </a:rPr>
                <a:t>wiki.opendaylight.org</a:t>
              </a:r>
              <a:r>
                <a:rPr kumimoji="0" lang="en-US" sz="1600" b="0" i="0" u="none" strike="noStrike" kern="0" cap="none" spc="0" normalizeH="0" baseline="0" noProof="0" dirty="0">
                  <a:ln>
                    <a:noFill/>
                  </a:ln>
                  <a:solidFill>
                    <a:sysClr val="windowText" lastClr="000000"/>
                  </a:solidFill>
                  <a:effectLst/>
                  <a:uLnTx/>
                  <a:uFillTx/>
                </a:rPr>
                <a:t>/view/</a:t>
              </a:r>
              <a:r>
                <a:rPr kumimoji="0" lang="en-US" sz="1600" b="0" i="0" u="none" strike="noStrike" kern="0" cap="none" spc="0" normalizeH="0" baseline="0" noProof="0" dirty="0" err="1">
                  <a:ln>
                    <a:noFill/>
                  </a:ln>
                  <a:solidFill>
                    <a:sysClr val="windowText" lastClr="000000"/>
                  </a:solidFill>
                  <a:effectLst/>
                  <a:uLnTx/>
                  <a:uFillTx/>
                </a:rPr>
                <a:t>OpenDaylight_Controller:Architectural_Framework</a:t>
              </a:r>
              <a:endParaRPr kumimoji="0" lang="en-US" sz="1600" b="0" i="0" u="none" strike="noStrike" kern="0" cap="none" spc="0" normalizeH="0" baseline="0" noProof="0" dirty="0">
                <a:ln>
                  <a:noFill/>
                </a:ln>
                <a:solidFill>
                  <a:sysClr val="windowText" lastClr="000000"/>
                </a:solidFill>
                <a:effectLst/>
                <a:uLnTx/>
                <a:uFillTx/>
              </a:endParaRPr>
            </a:p>
          </p:txBody>
        </p:sp>
      </p:grpSp>
      <p:sp>
        <p:nvSpPr>
          <p:cNvPr id="7" name="Slide Number Placeholder 9"/>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29</a:t>
            </a:fld>
            <a:endParaRPr lang="en-US" dirty="0">
              <a:solidFill>
                <a:schemeClr val="bg2"/>
              </a:solidFill>
            </a:endParaRPr>
          </a:p>
        </p:txBody>
      </p:sp>
    </p:spTree>
    <p:extLst>
      <p:ext uri="{BB962C8B-B14F-4D97-AF65-F5344CB8AC3E}">
        <p14:creationId xmlns:p14="http://schemas.microsoft.com/office/powerpoint/2010/main" val="4125383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What is SDN?</a:t>
            </a:r>
            <a:endParaRPr lang="en-US" sz="3600" dirty="0"/>
          </a:p>
        </p:txBody>
      </p:sp>
      <p:pic>
        <p:nvPicPr>
          <p:cNvPr id="9" name="Picture 8"/>
          <p:cNvPicPr>
            <a:picLocks noChangeAspect="1"/>
          </p:cNvPicPr>
          <p:nvPr/>
        </p:nvPicPr>
        <p:blipFill>
          <a:blip r:embed="rId3"/>
          <a:stretch>
            <a:fillRect/>
          </a:stretch>
        </p:blipFill>
        <p:spPr>
          <a:xfrm>
            <a:off x="16709" y="953856"/>
            <a:ext cx="9144000" cy="5378256"/>
          </a:xfrm>
          <a:prstGeom prst="rect">
            <a:avLst/>
          </a:prstGeom>
        </p:spPr>
      </p:pic>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3</a:t>
            </a:fld>
            <a:endParaRPr lang="en-US" dirty="0">
              <a:solidFill>
                <a:schemeClr val="bg2"/>
              </a:solidFill>
            </a:endParaRPr>
          </a:p>
        </p:txBody>
      </p:sp>
    </p:spTree>
    <p:extLst>
      <p:ext uri="{BB962C8B-B14F-4D97-AF65-F5344CB8AC3E}">
        <p14:creationId xmlns:p14="http://schemas.microsoft.com/office/powerpoint/2010/main" val="300640361"/>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ea typeface="ＭＳ Ｐゴシック" charset="0"/>
                <a:cs typeface="ＭＳ Ｐゴシック" charset="0"/>
              </a:rPr>
              <a:t>ONOS </a:t>
            </a:r>
            <a:r>
              <a:rPr lang="en-US" dirty="0">
                <a:ea typeface="ＭＳ Ｐゴシック" charset="0"/>
                <a:cs typeface="ＭＳ Ｐゴシック" charset="0"/>
              </a:rPr>
              <a:t>Architecture</a:t>
            </a:r>
            <a:endParaRPr lang="en-US" sz="1800" dirty="0"/>
          </a:p>
        </p:txBody>
      </p:sp>
      <p:grpSp>
        <p:nvGrpSpPr>
          <p:cNvPr id="4" name="Group 3"/>
          <p:cNvGrpSpPr/>
          <p:nvPr/>
        </p:nvGrpSpPr>
        <p:grpSpPr>
          <a:xfrm>
            <a:off x="1824810" y="1076033"/>
            <a:ext cx="6396017" cy="5357914"/>
            <a:chOff x="3272118" y="2596781"/>
            <a:chExt cx="4676588" cy="3999887"/>
          </a:xfrm>
        </p:grpSpPr>
        <p:pic>
          <p:nvPicPr>
            <p:cNvPr id="7" name="Picture 6" descr="onos-servic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2118" y="2596781"/>
              <a:ext cx="4676588" cy="3838892"/>
            </a:xfrm>
            <a:prstGeom prst="rect">
              <a:avLst/>
            </a:prstGeom>
          </p:spPr>
        </p:pic>
        <p:sp>
          <p:nvSpPr>
            <p:cNvPr id="8" name="Rectangle 7"/>
            <p:cNvSpPr/>
            <p:nvPr/>
          </p:nvSpPr>
          <p:spPr>
            <a:xfrm>
              <a:off x="3438713" y="6335058"/>
              <a:ext cx="4166349" cy="261610"/>
            </a:xfrm>
            <a:prstGeom prst="rect">
              <a:avLst/>
            </a:prstGeom>
          </p:spPr>
          <p:txBody>
            <a:bodyPr wrap="square">
              <a:spAutoFit/>
            </a:bodyPr>
            <a:lstStyle/>
            <a:p>
              <a:r>
                <a:rPr lang="en-US" sz="1100" baseline="0" dirty="0" smtClean="0"/>
                <a:t>https://</a:t>
              </a:r>
              <a:r>
                <a:rPr lang="en-US" sz="1100" baseline="0" dirty="0" err="1" smtClean="0"/>
                <a:t>wiki.onosproject.org</a:t>
              </a:r>
              <a:r>
                <a:rPr lang="en-US" sz="1100" baseline="0" dirty="0" smtClean="0"/>
                <a:t>/display/ONOS/</a:t>
              </a:r>
              <a:r>
                <a:rPr lang="en-US" sz="1100" baseline="0" dirty="0" err="1" smtClean="0"/>
                <a:t>System+Components</a:t>
              </a:r>
              <a:endParaRPr lang="en-US" sz="1100" baseline="0" dirty="0"/>
            </a:p>
          </p:txBody>
        </p:sp>
      </p:grpSp>
      <p:sp>
        <p:nvSpPr>
          <p:cNvPr id="10" name="Slide Number Placeholder 9"/>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30</a:t>
            </a:fld>
            <a:endParaRPr lang="en-US" dirty="0">
              <a:solidFill>
                <a:schemeClr val="bg2"/>
              </a:solidFill>
            </a:endParaRPr>
          </a:p>
        </p:txBody>
      </p:sp>
    </p:spTree>
    <p:extLst>
      <p:ext uri="{BB962C8B-B14F-4D97-AF65-F5344CB8AC3E}">
        <p14:creationId xmlns:p14="http://schemas.microsoft.com/office/powerpoint/2010/main" val="5015799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ea typeface="ＭＳ Ｐゴシック" charset="0"/>
                <a:cs typeface="ＭＳ Ｐゴシック" charset="0"/>
              </a:rPr>
              <a:t>ONOS </a:t>
            </a:r>
            <a:r>
              <a:rPr lang="en-US" dirty="0">
                <a:ea typeface="ＭＳ Ｐゴシック" charset="0"/>
                <a:cs typeface="ＭＳ Ｐゴシック" charset="0"/>
              </a:rPr>
              <a:t>Architecture</a:t>
            </a:r>
            <a:endParaRPr lang="en-US" sz="1800" dirty="0"/>
          </a:p>
        </p:txBody>
      </p:sp>
      <p:sp>
        <p:nvSpPr>
          <p:cNvPr id="10" name="Slide Number Placeholder 9"/>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31</a:t>
            </a:fld>
            <a:endParaRPr lang="en-US" dirty="0">
              <a:solidFill>
                <a:schemeClr val="bg2"/>
              </a:solidFill>
            </a:endParaRPr>
          </a:p>
        </p:txBody>
      </p:sp>
      <p:pic>
        <p:nvPicPr>
          <p:cNvPr id="3" name="Picture 2"/>
          <p:cNvPicPr>
            <a:picLocks noChangeAspect="1"/>
          </p:cNvPicPr>
          <p:nvPr/>
        </p:nvPicPr>
        <p:blipFill>
          <a:blip r:embed="rId3"/>
          <a:stretch>
            <a:fillRect/>
          </a:stretch>
        </p:blipFill>
        <p:spPr>
          <a:xfrm>
            <a:off x="324555" y="847817"/>
            <a:ext cx="9144000" cy="6010183"/>
          </a:xfrm>
          <a:prstGeom prst="rect">
            <a:avLst/>
          </a:prstGeom>
        </p:spPr>
      </p:pic>
    </p:spTree>
    <p:extLst>
      <p:ext uri="{BB962C8B-B14F-4D97-AF65-F5344CB8AC3E}">
        <p14:creationId xmlns:p14="http://schemas.microsoft.com/office/powerpoint/2010/main" val="28409689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ea typeface="ＭＳ Ｐゴシック" charset="0"/>
                <a:cs typeface="ＭＳ Ｐゴシック" charset="0"/>
              </a:rPr>
              <a:t>Key Areas for Abstraction</a:t>
            </a:r>
            <a:endParaRPr lang="en-US" sz="1800" dirty="0"/>
          </a:p>
        </p:txBody>
      </p:sp>
      <p:sp>
        <p:nvSpPr>
          <p:cNvPr id="3" name="Content Placeholder 2"/>
          <p:cNvSpPr>
            <a:spLocks noGrp="1"/>
          </p:cNvSpPr>
          <p:nvPr>
            <p:ph idx="1"/>
          </p:nvPr>
        </p:nvSpPr>
        <p:spPr>
          <a:xfrm>
            <a:off x="373528" y="915066"/>
            <a:ext cx="8650879" cy="5405052"/>
          </a:xfrm>
        </p:spPr>
        <p:txBody>
          <a:bodyPr>
            <a:noAutofit/>
          </a:bodyPr>
          <a:lstStyle/>
          <a:p>
            <a:r>
              <a:rPr lang="en-US" altLang="ja-JP" dirty="0" smtClean="0">
                <a:ea typeface="ＭＳ Ｐゴシック" charset="0"/>
                <a:cs typeface="ＭＳ Ｐゴシック" charset="0"/>
              </a:rPr>
              <a:t>Three key areas for abstractions </a:t>
            </a:r>
            <a:r>
              <a:rPr lang="en-US" altLang="ja-JP" sz="2400" dirty="0" smtClean="0">
                <a:ea typeface="ＭＳ Ｐゴシック" charset="0"/>
                <a:cs typeface="ＭＳ Ｐゴシック" charset="0"/>
              </a:rPr>
              <a:t>[Shenker’11]</a:t>
            </a:r>
          </a:p>
          <a:p>
            <a:pPr lvl="1"/>
            <a:r>
              <a:rPr lang="en-US" altLang="ja-JP" dirty="0" smtClean="0">
                <a:ea typeface="ＭＳ Ｐゴシック" charset="0"/>
                <a:cs typeface="ＭＳ Ｐゴシック" charset="0"/>
              </a:rPr>
              <a:t>Distribution, configuration, forwarding</a:t>
            </a:r>
          </a:p>
          <a:p>
            <a:endParaRPr lang="en-US" altLang="ja-JP" dirty="0" smtClean="0">
              <a:ea typeface="ＭＳ Ｐゴシック" charset="0"/>
              <a:cs typeface="ＭＳ Ｐゴシック" charset="0"/>
            </a:endParaRPr>
          </a:p>
        </p:txBody>
      </p:sp>
    </p:spTree>
    <p:extLst>
      <p:ext uri="{BB962C8B-B14F-4D97-AF65-F5344CB8AC3E}">
        <p14:creationId xmlns:p14="http://schemas.microsoft.com/office/powerpoint/2010/main" val="31266030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3"/>
          <a:srcRect l="54088" t="19020" b="-1"/>
          <a:stretch/>
        </p:blipFill>
        <p:spPr>
          <a:xfrm>
            <a:off x="1804571" y="855385"/>
            <a:ext cx="5955235" cy="5550869"/>
          </a:xfrm>
          <a:prstGeom prst="rect">
            <a:avLst/>
          </a:prstGeom>
        </p:spPr>
      </p:pic>
      <p:sp>
        <p:nvSpPr>
          <p:cNvPr id="3" name="TextBox 2"/>
          <p:cNvSpPr txBox="1"/>
          <p:nvPr/>
        </p:nvSpPr>
        <p:spPr>
          <a:xfrm>
            <a:off x="1875264" y="2710241"/>
            <a:ext cx="1595309" cy="1938992"/>
          </a:xfrm>
          <a:prstGeom prst="rect">
            <a:avLst/>
          </a:prstGeom>
          <a:noFill/>
        </p:spPr>
        <p:txBody>
          <a:bodyPr wrap="none" rtlCol="0">
            <a:spAutoFit/>
          </a:bodyPr>
          <a:lstStyle/>
          <a:p>
            <a:r>
              <a:rPr lang="en-US" baseline="0" dirty="0" smtClean="0">
                <a:solidFill>
                  <a:srgbClr val="FF0000"/>
                </a:solidFill>
              </a:rPr>
              <a:t>SNMP</a:t>
            </a:r>
          </a:p>
          <a:p>
            <a:r>
              <a:rPr lang="en-US" baseline="0" dirty="0" smtClean="0">
                <a:solidFill>
                  <a:srgbClr val="FF0000"/>
                </a:solidFill>
              </a:rPr>
              <a:t>Forces</a:t>
            </a:r>
          </a:p>
          <a:p>
            <a:r>
              <a:rPr lang="en-US" baseline="0" dirty="0" err="1" smtClean="0">
                <a:solidFill>
                  <a:srgbClr val="FF0000"/>
                </a:solidFill>
              </a:rPr>
              <a:t>NetConf</a:t>
            </a:r>
            <a:r>
              <a:rPr lang="en-US" baseline="0" dirty="0" smtClean="0">
                <a:solidFill>
                  <a:srgbClr val="FF0000"/>
                </a:solidFill>
              </a:rPr>
              <a:t/>
            </a:r>
            <a:br>
              <a:rPr lang="en-US" baseline="0" dirty="0" smtClean="0">
                <a:solidFill>
                  <a:srgbClr val="FF0000"/>
                </a:solidFill>
              </a:rPr>
            </a:br>
            <a:r>
              <a:rPr lang="en-US" baseline="0" dirty="0" err="1" smtClean="0">
                <a:solidFill>
                  <a:srgbClr val="FF0000"/>
                </a:solidFill>
              </a:rPr>
              <a:t>RestConf</a:t>
            </a:r>
            <a:endParaRPr lang="en-US" baseline="0" dirty="0" smtClean="0">
              <a:solidFill>
                <a:srgbClr val="FF0000"/>
              </a:solidFill>
            </a:endParaRPr>
          </a:p>
          <a:p>
            <a:r>
              <a:rPr lang="en-US" baseline="0" dirty="0" err="1" smtClean="0">
                <a:solidFill>
                  <a:srgbClr val="FF0000"/>
                </a:solidFill>
              </a:rPr>
              <a:t>OpenFlow</a:t>
            </a:r>
            <a:endParaRPr lang="en-US" baseline="0" dirty="0">
              <a:solidFill>
                <a:srgbClr val="FF0000"/>
              </a:solidFill>
            </a:endParaRPr>
          </a:p>
        </p:txBody>
      </p:sp>
      <p:sp>
        <p:nvSpPr>
          <p:cNvPr id="6" name="Rectangle 5"/>
          <p:cNvSpPr/>
          <p:nvPr/>
        </p:nvSpPr>
        <p:spPr bwMode="auto">
          <a:xfrm>
            <a:off x="3387359" y="818866"/>
            <a:ext cx="1622356" cy="401708"/>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2" name="Title 1"/>
          <p:cNvSpPr>
            <a:spLocks noGrp="1"/>
          </p:cNvSpPr>
          <p:nvPr>
            <p:ph type="title"/>
          </p:nvPr>
        </p:nvSpPr>
        <p:spPr/>
        <p:txBody>
          <a:bodyPr/>
          <a:lstStyle/>
          <a:p>
            <a:r>
              <a:rPr lang="en-US" sz="3600" dirty="0" smtClean="0"/>
              <a:t>What’s New and Important in SDN</a:t>
            </a:r>
            <a:endParaRPr lang="en-US" sz="3600" dirty="0"/>
          </a:p>
        </p:txBody>
      </p:sp>
      <p:sp>
        <p:nvSpPr>
          <p:cNvPr id="5" name="Oval 4"/>
          <p:cNvSpPr/>
          <p:nvPr/>
        </p:nvSpPr>
        <p:spPr bwMode="auto">
          <a:xfrm>
            <a:off x="4862318" y="2874384"/>
            <a:ext cx="3141293" cy="735309"/>
          </a:xfrm>
          <a:prstGeom prst="ellipse">
            <a:avLst/>
          </a:prstGeom>
          <a:noFill/>
          <a:ln w="22225"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8"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33</a:t>
            </a:fld>
            <a:endParaRPr lang="en-US" dirty="0">
              <a:solidFill>
                <a:schemeClr val="bg2"/>
              </a:solidFill>
            </a:endParaRPr>
          </a:p>
        </p:txBody>
      </p:sp>
      <p:sp>
        <p:nvSpPr>
          <p:cNvPr id="10" name="Rounded Rectangular Callout 9"/>
          <p:cNvSpPr/>
          <p:nvPr/>
        </p:nvSpPr>
        <p:spPr bwMode="auto">
          <a:xfrm>
            <a:off x="7154333" y="5131554"/>
            <a:ext cx="1721556" cy="1345446"/>
          </a:xfrm>
          <a:prstGeom prst="wedgeRoundRectCallout">
            <a:avLst>
              <a:gd name="adj1" fmla="val -112203"/>
              <a:gd name="adj2" fmla="val -86634"/>
              <a:gd name="adj3" fmla="val 1666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600" baseline="0" dirty="0" smtClean="0">
                <a:latin typeface="Menlo Regular" charset="0"/>
                <a:cs typeface="Menlo Regular" charset="0"/>
                <a:sym typeface="Menlo Regular" charset="0"/>
              </a:rPr>
              <a:t>OpenFlow1.x</a:t>
            </a:r>
            <a:br>
              <a:rPr lang="en-US" sz="1600" baseline="0" dirty="0" smtClean="0">
                <a:latin typeface="Menlo Regular" charset="0"/>
                <a:cs typeface="Menlo Regular" charset="0"/>
                <a:sym typeface="Menlo Regular" charset="0"/>
              </a:rPr>
            </a:br>
            <a:r>
              <a:rPr lang="en-US" sz="1600" baseline="0" dirty="0" smtClean="0">
                <a:latin typeface="Menlo Regular" charset="0"/>
                <a:cs typeface="Menlo Regular" charset="0"/>
                <a:sym typeface="Menlo Regular" charset="0"/>
              </a:rPr>
              <a:t>OFDPA</a:t>
            </a:r>
            <a:br>
              <a:rPr lang="en-US" sz="1600" baseline="0" dirty="0" smtClean="0">
                <a:latin typeface="Menlo Regular" charset="0"/>
                <a:cs typeface="Menlo Regular" charset="0"/>
                <a:sym typeface="Menlo Regular" charset="0"/>
              </a:rPr>
            </a:br>
            <a:r>
              <a:rPr lang="en-US" sz="1600" baseline="0" dirty="0" smtClean="0">
                <a:latin typeface="Menlo Regular" charset="0"/>
                <a:cs typeface="Menlo Regular" charset="0"/>
                <a:sym typeface="Menlo Regular" charset="0"/>
              </a:rPr>
              <a:t>P4</a:t>
            </a:r>
            <a:br>
              <a:rPr lang="en-US" sz="1600" baseline="0" dirty="0" smtClean="0">
                <a:latin typeface="Menlo Regular" charset="0"/>
                <a:cs typeface="Menlo Regular" charset="0"/>
                <a:sym typeface="Menlo Regular" charset="0"/>
              </a:rPr>
            </a:br>
            <a:r>
              <a:rPr lang="en-US" sz="1600" baseline="0" dirty="0" smtClean="0">
                <a:latin typeface="Menlo Regular" charset="0"/>
                <a:cs typeface="Menlo Regular" charset="0"/>
                <a:sym typeface="Menlo Regular" charset="0"/>
              </a:rPr>
              <a:t>POP</a:t>
            </a:r>
          </a:p>
          <a:p>
            <a:pPr eaLnBrk="0" hangingPunct="0"/>
            <a:r>
              <a:rPr kumimoji="0" lang="is-IS" sz="1600" b="0" i="0" u="none" strike="noStrike" cap="none" normalizeH="0" baseline="0" dirty="0" smtClean="0">
                <a:ln>
                  <a:noFill/>
                </a:ln>
                <a:solidFill>
                  <a:schemeClr val="tx1"/>
                </a:solidFill>
                <a:effectLst>
                  <a:outerShdw blurRad="38100" dist="38100" dir="2700000" algn="tl">
                    <a:srgbClr val="000000">
                      <a:alpha val="43137"/>
                    </a:srgbClr>
                  </a:outerShdw>
                </a:effectLst>
                <a:latin typeface="Menlo Regular" charset="0"/>
                <a:ea typeface="ＭＳ Ｐゴシック" pitchFamily="-105" charset="-128"/>
                <a:cs typeface="Menlo Regular" charset="0"/>
                <a:sym typeface="Menlo Regular" charset="0"/>
              </a:rPr>
              <a:t>…</a:t>
            </a: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1" name="Rounded Rectangular Callout 10"/>
          <p:cNvSpPr/>
          <p:nvPr/>
        </p:nvSpPr>
        <p:spPr bwMode="auto">
          <a:xfrm>
            <a:off x="0" y="909509"/>
            <a:ext cx="1763889" cy="3408492"/>
          </a:xfrm>
          <a:prstGeom prst="wedgeRoundRectCallout">
            <a:avLst>
              <a:gd name="adj1" fmla="val 59803"/>
              <a:gd name="adj2" fmla="val -2883"/>
              <a:gd name="adj3" fmla="val 1666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400" baseline="0" dirty="0" smtClean="0">
                <a:latin typeface="Menlo Regular" charset="0"/>
                <a:cs typeface="Menlo Regular" charset="0"/>
                <a:sym typeface="Menlo Regular" charset="0"/>
              </a:rPr>
              <a:t>- Network apps, e.g., xxx</a:t>
            </a:r>
          </a:p>
          <a:p>
            <a:pPr eaLnBrk="0" hangingPunct="0"/>
            <a:r>
              <a:rPr lang="en-US" sz="1400" baseline="0" dirty="0" smtClean="0">
                <a:latin typeface="Menlo Regular" charset="0"/>
                <a:cs typeface="Menlo Regular" charset="0"/>
                <a:sym typeface="Menlo Regular" charset="0"/>
              </a:rPr>
              <a:t>- Network programming languages, e.g., Frenetic, Maple, </a:t>
            </a:r>
            <a:r>
              <a:rPr lang="is-IS" sz="1400" baseline="0" dirty="0" smtClean="0">
                <a:latin typeface="Menlo Regular" charset="0"/>
                <a:cs typeface="Menlo Regular" charset="0"/>
                <a:sym typeface="Menlo Regular" charset="0"/>
              </a:rPr>
              <a:t>…</a:t>
            </a:r>
            <a:endParaRPr lang="en-US" sz="1400" baseline="0" dirty="0" smtClean="0">
              <a:latin typeface="Menlo Regular" charset="0"/>
              <a:cs typeface="Menlo Regular" charset="0"/>
              <a:sym typeface="Menlo Regular" charset="0"/>
            </a:endParaRPr>
          </a:p>
          <a:p>
            <a:pPr eaLnBrk="0" hangingPunct="0"/>
            <a:r>
              <a:rPr lang="en-US" sz="1400" baseline="0" dirty="0" smtClean="0">
                <a:latin typeface="Menlo Regular" charset="0"/>
                <a:cs typeface="Menlo Regular" charset="0"/>
                <a:sym typeface="Menlo Regular" charset="0"/>
              </a:rPr>
              <a:t>- Network OS, e.g., Floodlight, ONOS, </a:t>
            </a:r>
            <a:r>
              <a:rPr lang="en-US" sz="1400" baseline="0" dirty="0" err="1" smtClean="0">
                <a:latin typeface="Menlo Regular" charset="0"/>
                <a:cs typeface="Menlo Regular" charset="0"/>
                <a:sym typeface="Menlo Regular" charset="0"/>
              </a:rPr>
              <a:t>OpenDaylight</a:t>
            </a:r>
            <a:r>
              <a:rPr lang="en-US" sz="1400" baseline="0" dirty="0" smtClean="0">
                <a:latin typeface="Menlo Regular" charset="0"/>
                <a:cs typeface="Menlo Regular" charset="0"/>
                <a:sym typeface="Menlo Regular" charset="0"/>
              </a:rPr>
              <a:t>, NOX, </a:t>
            </a:r>
            <a:r>
              <a:rPr lang="en-US" sz="1400" baseline="0" dirty="0" err="1" smtClean="0">
                <a:latin typeface="Menlo Regular" charset="0"/>
                <a:cs typeface="Menlo Regular" charset="0"/>
                <a:sym typeface="Menlo Regular" charset="0"/>
              </a:rPr>
              <a:t>Ryu</a:t>
            </a:r>
            <a:r>
              <a:rPr lang="en-US" sz="1400" baseline="0" dirty="0" smtClean="0">
                <a:latin typeface="Menlo Regular" charset="0"/>
                <a:cs typeface="Menlo Regular" charset="0"/>
                <a:sym typeface="Menlo Regular" charset="0"/>
              </a:rPr>
              <a:t>, </a:t>
            </a:r>
            <a:r>
              <a:rPr lang="is-IS" sz="1400" baseline="0" dirty="0" smtClean="0">
                <a:latin typeface="Menlo Regular" charset="0"/>
                <a:cs typeface="Menlo Regular" charset="0"/>
                <a:sym typeface="Menlo Regular" charset="0"/>
              </a:rPr>
              <a:t>…</a:t>
            </a:r>
            <a:r>
              <a:rPr lang="en-US" sz="1400" baseline="0" dirty="0" smtClean="0">
                <a:latin typeface="Menlo Regular" charset="0"/>
                <a:cs typeface="Menlo Regular" charset="0"/>
                <a:sym typeface="Menlo Regular" charset="0"/>
              </a:rPr>
              <a:t>)</a:t>
            </a:r>
            <a:endParaRPr kumimoji="0" lang="en-US" sz="14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Tree>
    <p:extLst>
      <p:ext uri="{BB962C8B-B14F-4D97-AF65-F5344CB8AC3E}">
        <p14:creationId xmlns:p14="http://schemas.microsoft.com/office/powerpoint/2010/main" val="121354639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P spid="10" grpId="0" animBg="1"/>
      <p:bldP spid="11" grpId="0" animBg="1"/>
    </p:bldLst>
  </p:timing>
</p:sld>
</file>

<file path=ppt/slides/slide3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7345" name="Rectangle 1"/>
          <p:cNvSpPr>
            <a:spLocks noGrp="1" noChangeArrowheads="1"/>
          </p:cNvSpPr>
          <p:nvPr>
            <p:ph type="title"/>
          </p:nvPr>
        </p:nvSpPr>
        <p:spPr>
          <a:ln/>
        </p:spPr>
        <p:txBody>
          <a:bodyPr/>
          <a:lstStyle/>
          <a:p>
            <a:r>
              <a:rPr lang="en-US" sz="3600" dirty="0" smtClean="0"/>
              <a:t>Key </a:t>
            </a:r>
            <a:r>
              <a:rPr lang="en-US" sz="3600" dirty="0" err="1" smtClean="0"/>
              <a:t>Datapath</a:t>
            </a:r>
            <a:r>
              <a:rPr lang="en-US" sz="3600" dirty="0" smtClean="0"/>
              <a:t> Question</a:t>
            </a:r>
            <a:endParaRPr lang="en-US" dirty="0"/>
          </a:p>
        </p:txBody>
      </p:sp>
      <p:sp>
        <p:nvSpPr>
          <p:cNvPr id="5" name="Slide Number Placeholder 3"/>
          <p:cNvSpPr>
            <a:spLocks noGrp="1"/>
          </p:cNvSpPr>
          <p:nvPr>
            <p:ph type="sldNum" sz="quarter" idx="10"/>
          </p:nvPr>
        </p:nvSpPr>
        <p:spPr>
          <a:xfrm>
            <a:off x="7194177" y="6583082"/>
            <a:ext cx="1905000" cy="304800"/>
          </a:xfrm>
        </p:spPr>
        <p:txBody>
          <a:bodyPr/>
          <a:lstStyle/>
          <a:p>
            <a:pPr>
              <a:defRPr/>
            </a:pPr>
            <a:fld id="{164B0F64-89EF-7A42-892D-484BAB952423}" type="slidenum">
              <a:rPr lang="en-US" smtClean="0"/>
              <a:pPr>
                <a:defRPr/>
              </a:pPr>
              <a:t>34</a:t>
            </a:fld>
            <a:endParaRPr lang="en-US" dirty="0">
              <a:solidFill>
                <a:schemeClr val="bg2"/>
              </a:solidFill>
            </a:endParaRPr>
          </a:p>
        </p:txBody>
      </p:sp>
      <p:sp>
        <p:nvSpPr>
          <p:cNvPr id="6" name="Rectangle 5"/>
          <p:cNvSpPr/>
          <p:nvPr/>
        </p:nvSpPr>
        <p:spPr>
          <a:xfrm>
            <a:off x="1146670" y="1350998"/>
            <a:ext cx="7041760" cy="1148348"/>
          </a:xfrm>
          <a:prstGeom prst="rect">
            <a:avLst/>
          </a:prstGeom>
          <a:gradFill rotWithShape="1">
            <a:gsLst>
              <a:gs pos="0">
                <a:srgbClr val="9E9273">
                  <a:tint val="100000"/>
                  <a:shade val="100000"/>
                  <a:satMod val="130000"/>
                </a:srgbClr>
              </a:gs>
              <a:gs pos="100000">
                <a:srgbClr val="9E9273">
                  <a:tint val="50000"/>
                  <a:shade val="100000"/>
                  <a:satMod val="35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tIns="18288" rtlCol="0" anchor="ctr"/>
          <a:lstStyle/>
          <a:p>
            <a:pPr algn="ctr" eaLnBrk="1" fontAlgn="auto" hangingPunct="1">
              <a:spcBef>
                <a:spcPts val="0"/>
              </a:spcBef>
              <a:spcAft>
                <a:spcPts val="0"/>
              </a:spcAft>
            </a:pPr>
            <a:r>
              <a:rPr lang="en-US" altLang="zh-CN" sz="3600" baseline="0" dirty="0">
                <a:solidFill>
                  <a:srgbClr val="000090"/>
                </a:solidFill>
                <a:latin typeface="Arial" pitchFamily="-105" charset="0"/>
                <a:ea typeface="ＭＳ Ｐゴシック" pitchFamily="-105" charset="-128"/>
                <a:cs typeface="ＭＳ Ｐゴシック" pitchFamily="-105" charset="-128"/>
              </a:rPr>
              <a:t>What </a:t>
            </a:r>
            <a:r>
              <a:rPr lang="en-US" altLang="zh-CN" sz="3600" baseline="0" dirty="0" smtClean="0">
                <a:solidFill>
                  <a:srgbClr val="000090"/>
                </a:solidFill>
                <a:latin typeface="Arial" pitchFamily="-105" charset="0"/>
                <a:ea typeface="ＭＳ Ｐゴシック" pitchFamily="-105" charset="-128"/>
                <a:cs typeface="ＭＳ Ｐゴシック" pitchFamily="-105" charset="-128"/>
              </a:rPr>
              <a:t>should be the data path of network devices?</a:t>
            </a:r>
            <a:endParaRPr lang="en-US" altLang="zh-CN" sz="3600" baseline="0" dirty="0">
              <a:solidFill>
                <a:srgbClr val="000090"/>
              </a:solidFill>
              <a:latin typeface="Arial" pitchFamily="-105" charset="0"/>
              <a:ea typeface="ＭＳ Ｐゴシック" pitchFamily="-105" charset="-128"/>
              <a:cs typeface="ＭＳ Ｐゴシック" pitchFamily="-105" charset="-128"/>
            </a:endParaRPr>
          </a:p>
        </p:txBody>
      </p:sp>
      <p:pic>
        <p:nvPicPr>
          <p:cNvPr id="2" name="Picture 1"/>
          <p:cNvPicPr>
            <a:picLocks noChangeAspect="1"/>
          </p:cNvPicPr>
          <p:nvPr/>
        </p:nvPicPr>
        <p:blipFill>
          <a:blip r:embed="rId3"/>
          <a:stretch>
            <a:fillRect/>
          </a:stretch>
        </p:blipFill>
        <p:spPr>
          <a:xfrm>
            <a:off x="2131689" y="2974748"/>
            <a:ext cx="5056501" cy="2139853"/>
          </a:xfrm>
          <a:prstGeom prst="rect">
            <a:avLst/>
          </a:prstGeom>
        </p:spPr>
      </p:pic>
      <p:sp>
        <p:nvSpPr>
          <p:cNvPr id="7" name="Left-Right Arrow 6"/>
          <p:cNvSpPr/>
          <p:nvPr/>
        </p:nvSpPr>
        <p:spPr bwMode="auto">
          <a:xfrm>
            <a:off x="1486280" y="5782268"/>
            <a:ext cx="6647725" cy="472849"/>
          </a:xfrm>
          <a:prstGeom prst="leftRigh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8" name="Rectangle 7"/>
          <p:cNvSpPr/>
          <p:nvPr/>
        </p:nvSpPr>
        <p:spPr>
          <a:xfrm>
            <a:off x="1666992" y="5332743"/>
            <a:ext cx="1587394" cy="461665"/>
          </a:xfrm>
          <a:prstGeom prst="rect">
            <a:avLst/>
          </a:prstGeom>
        </p:spPr>
        <p:txBody>
          <a:bodyPr wrap="none">
            <a:spAutoFit/>
          </a:bodyPr>
          <a:lstStyle/>
          <a:p>
            <a:r>
              <a:rPr lang="en-US" altLang="zh-CN" baseline="0" dirty="0">
                <a:solidFill>
                  <a:srgbClr val="000090"/>
                </a:solidFill>
                <a:latin typeface="Arial" pitchFamily="-105" charset="0"/>
                <a:ea typeface="ＭＳ Ｐゴシック" pitchFamily="-105" charset="-128"/>
                <a:cs typeface="ＭＳ Ｐゴシック" pitchFamily="-105" charset="-128"/>
              </a:rPr>
              <a:t>F</a:t>
            </a:r>
            <a:r>
              <a:rPr lang="en-US" altLang="zh-CN" baseline="0" dirty="0" smtClean="0">
                <a:solidFill>
                  <a:srgbClr val="000090"/>
                </a:solidFill>
                <a:latin typeface="Arial" pitchFamily="-105" charset="0"/>
                <a:ea typeface="ＭＳ Ｐゴシック" pitchFamily="-105" charset="-128"/>
                <a:cs typeface="ＭＳ Ｐゴシック" pitchFamily="-105" charset="-128"/>
              </a:rPr>
              <a:t>low table</a:t>
            </a:r>
            <a:endParaRPr lang="en-US" dirty="0"/>
          </a:p>
        </p:txBody>
      </p:sp>
      <p:sp>
        <p:nvSpPr>
          <p:cNvPr id="10" name="Rectangle 9"/>
          <p:cNvSpPr/>
          <p:nvPr/>
        </p:nvSpPr>
        <p:spPr>
          <a:xfrm>
            <a:off x="5980981" y="5377063"/>
            <a:ext cx="2069797" cy="461665"/>
          </a:xfrm>
          <a:prstGeom prst="rect">
            <a:avLst/>
          </a:prstGeom>
        </p:spPr>
        <p:txBody>
          <a:bodyPr wrap="none">
            <a:spAutoFit/>
          </a:bodyPr>
          <a:lstStyle/>
          <a:p>
            <a:r>
              <a:rPr lang="en-US" altLang="zh-CN" baseline="0" dirty="0" smtClean="0">
                <a:solidFill>
                  <a:srgbClr val="000090"/>
                </a:solidFill>
                <a:latin typeface="Arial" pitchFamily="-105" charset="0"/>
                <a:ea typeface="ＭＳ Ｐゴシック" pitchFamily="-105" charset="-128"/>
                <a:cs typeface="ＭＳ Ｐゴシック" pitchFamily="-105" charset="-128"/>
              </a:rPr>
              <a:t>VM/Container</a:t>
            </a:r>
            <a:endParaRPr lang="en-US" dirty="0"/>
          </a:p>
        </p:txBody>
      </p:sp>
    </p:spTree>
    <p:extLst>
      <p:ext uri="{BB962C8B-B14F-4D97-AF65-F5344CB8AC3E}">
        <p14:creationId xmlns:p14="http://schemas.microsoft.com/office/powerpoint/2010/main" val="14032145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0"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Key Configuration Question</a:t>
            </a:r>
            <a:endParaRPr lang="en-US" sz="3600" dirty="0"/>
          </a:p>
        </p:txBody>
      </p:sp>
      <p:sp>
        <p:nvSpPr>
          <p:cNvPr id="4" name="Slide Number Placeholder 3"/>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35</a:t>
            </a:fld>
            <a:endParaRPr lang="en-US">
              <a:solidFill>
                <a:schemeClr val="bg2"/>
              </a:solidFill>
            </a:endParaRPr>
          </a:p>
        </p:txBody>
      </p:sp>
      <p:sp>
        <p:nvSpPr>
          <p:cNvPr id="6" name="Content Placeholder 5"/>
          <p:cNvSpPr>
            <a:spLocks noGrp="1"/>
          </p:cNvSpPr>
          <p:nvPr>
            <p:ph idx="1"/>
          </p:nvPr>
        </p:nvSpPr>
        <p:spPr>
          <a:xfrm>
            <a:off x="643392" y="1069539"/>
            <a:ext cx="8500608" cy="5297559"/>
          </a:xfrm>
          <a:ln>
            <a:solidFill>
              <a:srgbClr val="660066"/>
            </a:solidFill>
          </a:ln>
        </p:spPr>
        <p:txBody>
          <a:bodyPr/>
          <a:lstStyle/>
          <a:p>
            <a:pPr marL="0" indent="0">
              <a:buNone/>
            </a:pPr>
            <a:r>
              <a:rPr lang="en-US" sz="2800" dirty="0" smtClean="0">
                <a:solidFill>
                  <a:srgbClr val="000000"/>
                </a:solidFill>
                <a:latin typeface=""/>
              </a:rPr>
              <a:t>Map&lt;MAC, </a:t>
            </a:r>
            <a:r>
              <a:rPr lang="en-US" sz="2800" dirty="0">
                <a:solidFill>
                  <a:srgbClr val="000000"/>
                </a:solidFill>
                <a:latin typeface=""/>
              </a:rPr>
              <a:t>Location&gt; </a:t>
            </a:r>
            <a:r>
              <a:rPr lang="en-US" sz="2800" dirty="0" smtClean="0">
                <a:solidFill>
                  <a:srgbClr val="000000"/>
                </a:solidFill>
                <a:latin typeface=""/>
              </a:rPr>
              <a:t>         </a:t>
            </a:r>
            <a:r>
              <a:rPr lang="en-US" sz="2800" dirty="0" err="1" smtClean="0">
                <a:solidFill>
                  <a:srgbClr val="000000"/>
                </a:solidFill>
                <a:latin typeface=""/>
              </a:rPr>
              <a:t>hostTable</a:t>
            </a:r>
            <a:r>
              <a:rPr lang="en-US" sz="2800" dirty="0" smtClean="0">
                <a:solidFill>
                  <a:srgbClr val="000000"/>
                </a:solidFill>
                <a:latin typeface=""/>
              </a:rPr>
              <a:t>;</a:t>
            </a:r>
            <a:r>
              <a:rPr lang="en-US" sz="2800" dirty="0">
                <a:solidFill>
                  <a:srgbClr val="000000"/>
                </a:solidFill>
                <a:latin typeface=""/>
              </a:rPr>
              <a:t/>
            </a:r>
            <a:br>
              <a:rPr lang="en-US" sz="2800" dirty="0">
                <a:solidFill>
                  <a:srgbClr val="000000"/>
                </a:solidFill>
                <a:latin typeface=""/>
              </a:rPr>
            </a:br>
            <a:r>
              <a:rPr lang="en-US" sz="2800" dirty="0">
                <a:solidFill>
                  <a:srgbClr val="000000"/>
                </a:solidFill>
                <a:latin typeface=""/>
              </a:rPr>
              <a:t>List&lt;</a:t>
            </a:r>
            <a:r>
              <a:rPr lang="en-US" sz="2800" dirty="0" err="1">
                <a:solidFill>
                  <a:srgbClr val="000000"/>
                </a:solidFill>
                <a:latin typeface=""/>
              </a:rPr>
              <a:t>ACLItem</a:t>
            </a:r>
            <a:r>
              <a:rPr lang="en-US" sz="2800" dirty="0">
                <a:solidFill>
                  <a:srgbClr val="000000"/>
                </a:solidFill>
                <a:latin typeface=""/>
              </a:rPr>
              <a:t>&gt; </a:t>
            </a:r>
            <a:r>
              <a:rPr lang="en-US" sz="2800" dirty="0" smtClean="0">
                <a:solidFill>
                  <a:srgbClr val="000000"/>
                </a:solidFill>
                <a:latin typeface=""/>
              </a:rPr>
              <a:t>                    </a:t>
            </a:r>
            <a:r>
              <a:rPr lang="en-US" sz="2800" dirty="0" err="1" smtClean="0">
                <a:solidFill>
                  <a:srgbClr val="000000"/>
                </a:solidFill>
                <a:latin typeface=""/>
              </a:rPr>
              <a:t>acls</a:t>
            </a:r>
            <a:r>
              <a:rPr lang="en-US" sz="2800" dirty="0" smtClean="0">
                <a:solidFill>
                  <a:srgbClr val="000000"/>
                </a:solidFill>
                <a:latin typeface=""/>
              </a:rPr>
              <a:t>;</a:t>
            </a:r>
            <a:br>
              <a:rPr lang="en-US" sz="2800" dirty="0" smtClean="0">
                <a:solidFill>
                  <a:srgbClr val="000000"/>
                </a:solidFill>
                <a:latin typeface=""/>
              </a:rPr>
            </a:br>
            <a:endParaRPr lang="en-US" sz="2800" dirty="0" smtClean="0">
              <a:solidFill>
                <a:srgbClr val="000000"/>
              </a:solidFill>
              <a:latin typeface=""/>
            </a:endParaRPr>
          </a:p>
          <a:p>
            <a:pPr marL="0" indent="0">
              <a:buNone/>
            </a:pPr>
            <a:r>
              <a:rPr lang="en-US" sz="2800" dirty="0" smtClean="0">
                <a:solidFill>
                  <a:srgbClr val="000000"/>
                </a:solidFill>
                <a:latin typeface=""/>
              </a:rPr>
              <a:t>Route </a:t>
            </a:r>
            <a:r>
              <a:rPr lang="en-US" sz="2800" dirty="0">
                <a:solidFill>
                  <a:srgbClr val="000000"/>
                </a:solidFill>
                <a:latin typeface=""/>
              </a:rPr>
              <a:t>f(Packet p) {</a:t>
            </a:r>
          </a:p>
          <a:p>
            <a:pPr marL="0" indent="0">
              <a:buNone/>
            </a:pPr>
            <a:r>
              <a:rPr lang="en-US" sz="2800" dirty="0" smtClean="0">
                <a:solidFill>
                  <a:srgbClr val="000000"/>
                </a:solidFill>
                <a:latin typeface=""/>
              </a:rPr>
              <a:t>    </a:t>
            </a:r>
            <a:r>
              <a:rPr lang="en-US" sz="2800" dirty="0" err="1" smtClean="0">
                <a:solidFill>
                  <a:srgbClr val="000000"/>
                </a:solidFill>
                <a:latin typeface=""/>
              </a:rPr>
              <a:t>hostTable.put</a:t>
            </a:r>
            <a:r>
              <a:rPr lang="en-US" sz="2800" dirty="0">
                <a:solidFill>
                  <a:srgbClr val="000000"/>
                </a:solidFill>
                <a:latin typeface=""/>
              </a:rPr>
              <a:t>(</a:t>
            </a:r>
            <a:r>
              <a:rPr lang="en-US" sz="2800" dirty="0" err="1">
                <a:solidFill>
                  <a:srgbClr val="000000"/>
                </a:solidFill>
                <a:latin typeface=""/>
              </a:rPr>
              <a:t>p.ethSrc</a:t>
            </a:r>
            <a:r>
              <a:rPr lang="en-US" sz="2800" dirty="0">
                <a:solidFill>
                  <a:srgbClr val="000000"/>
                </a:solidFill>
                <a:latin typeface=""/>
              </a:rPr>
              <a:t>(), </a:t>
            </a:r>
            <a:r>
              <a:rPr lang="en-US" sz="2800" dirty="0" err="1">
                <a:solidFill>
                  <a:srgbClr val="000000"/>
                </a:solidFill>
                <a:latin typeface=""/>
              </a:rPr>
              <a:t>p.ingressPort</a:t>
            </a:r>
            <a:r>
              <a:rPr lang="en-US" sz="2800" dirty="0">
                <a:solidFill>
                  <a:srgbClr val="000000"/>
                </a:solidFill>
                <a:latin typeface=""/>
              </a:rPr>
              <a:t>());</a:t>
            </a:r>
          </a:p>
          <a:p>
            <a:pPr marL="0" indent="0">
              <a:buNone/>
            </a:pPr>
            <a:r>
              <a:rPr lang="en-US" sz="2800" dirty="0" smtClean="0">
                <a:solidFill>
                  <a:srgbClr val="000000"/>
                </a:solidFill>
                <a:latin typeface=""/>
              </a:rPr>
              <a:t>    if ( !permit(p, </a:t>
            </a:r>
            <a:r>
              <a:rPr lang="en-US" sz="2800" dirty="0" err="1" smtClean="0">
                <a:solidFill>
                  <a:srgbClr val="000000"/>
                </a:solidFill>
                <a:latin typeface=""/>
              </a:rPr>
              <a:t>acls</a:t>
            </a:r>
            <a:r>
              <a:rPr lang="en-US" sz="2800" dirty="0" smtClean="0">
                <a:solidFill>
                  <a:srgbClr val="000000"/>
                </a:solidFill>
                <a:latin typeface=""/>
              </a:rPr>
              <a:t>) ) return drop;</a:t>
            </a:r>
          </a:p>
          <a:p>
            <a:pPr marL="0" indent="0">
              <a:buNone/>
            </a:pPr>
            <a:r>
              <a:rPr lang="en-US" sz="2800" dirty="0">
                <a:solidFill>
                  <a:srgbClr val="000000"/>
                </a:solidFill>
                <a:latin typeface=""/>
              </a:rPr>
              <a:t> </a:t>
            </a:r>
            <a:r>
              <a:rPr lang="en-US" sz="2800" dirty="0" smtClean="0">
                <a:solidFill>
                  <a:srgbClr val="000000"/>
                </a:solidFill>
                <a:latin typeface=""/>
              </a:rPr>
              <a:t>   Location </a:t>
            </a:r>
            <a:r>
              <a:rPr lang="en-US" sz="2800" dirty="0" err="1">
                <a:solidFill>
                  <a:srgbClr val="000000"/>
                </a:solidFill>
                <a:latin typeface=""/>
              </a:rPr>
              <a:t>src</a:t>
            </a:r>
            <a:r>
              <a:rPr lang="en-US" sz="2800" dirty="0">
                <a:solidFill>
                  <a:srgbClr val="000000"/>
                </a:solidFill>
                <a:latin typeface=""/>
              </a:rPr>
              <a:t> = </a:t>
            </a:r>
            <a:r>
              <a:rPr lang="en-US" sz="2800" dirty="0" err="1">
                <a:solidFill>
                  <a:srgbClr val="000000"/>
                </a:solidFill>
                <a:latin typeface=""/>
              </a:rPr>
              <a:t>p.ingressPort</a:t>
            </a:r>
            <a:r>
              <a:rPr lang="en-US" sz="2800" dirty="0">
                <a:solidFill>
                  <a:srgbClr val="000000"/>
                </a:solidFill>
                <a:latin typeface=""/>
              </a:rPr>
              <a:t>();</a:t>
            </a:r>
          </a:p>
          <a:p>
            <a:pPr marL="0" indent="0">
              <a:buNone/>
            </a:pPr>
            <a:r>
              <a:rPr lang="en-US" sz="2800" dirty="0" smtClean="0">
                <a:solidFill>
                  <a:srgbClr val="000000"/>
                </a:solidFill>
                <a:latin typeface=""/>
              </a:rPr>
              <a:t>    Location </a:t>
            </a:r>
            <a:r>
              <a:rPr lang="en-US" sz="2800" dirty="0" err="1">
                <a:solidFill>
                  <a:srgbClr val="000000"/>
                </a:solidFill>
                <a:latin typeface=""/>
              </a:rPr>
              <a:t>dst</a:t>
            </a:r>
            <a:r>
              <a:rPr lang="en-US" sz="2800" dirty="0">
                <a:solidFill>
                  <a:srgbClr val="000000"/>
                </a:solidFill>
                <a:latin typeface=""/>
              </a:rPr>
              <a:t> = </a:t>
            </a:r>
            <a:r>
              <a:rPr lang="en-US" sz="2800" dirty="0" err="1" smtClean="0">
                <a:solidFill>
                  <a:srgbClr val="000000"/>
                </a:solidFill>
                <a:latin typeface=""/>
              </a:rPr>
              <a:t>hostTable.get</a:t>
            </a:r>
            <a:r>
              <a:rPr lang="en-US" sz="2800" dirty="0" smtClean="0">
                <a:solidFill>
                  <a:srgbClr val="000000"/>
                </a:solidFill>
                <a:latin typeface=""/>
              </a:rPr>
              <a:t>( </a:t>
            </a:r>
            <a:r>
              <a:rPr lang="en-US" sz="2800" dirty="0" err="1" smtClean="0">
                <a:solidFill>
                  <a:srgbClr val="000000"/>
                </a:solidFill>
                <a:latin typeface=""/>
              </a:rPr>
              <a:t>p.ethDst</a:t>
            </a:r>
            <a:r>
              <a:rPr lang="en-US" sz="2800" dirty="0">
                <a:solidFill>
                  <a:srgbClr val="000000"/>
                </a:solidFill>
                <a:latin typeface=""/>
              </a:rPr>
              <a:t>(</a:t>
            </a:r>
            <a:r>
              <a:rPr lang="en-US" sz="2800" dirty="0" smtClean="0">
                <a:solidFill>
                  <a:srgbClr val="000000"/>
                </a:solidFill>
                <a:latin typeface=""/>
              </a:rPr>
              <a:t>) )</a:t>
            </a:r>
            <a:r>
              <a:rPr lang="en-US" sz="2800" dirty="0">
                <a:solidFill>
                  <a:srgbClr val="000000"/>
                </a:solidFill>
                <a:latin typeface=""/>
              </a:rPr>
              <a:t>;</a:t>
            </a:r>
          </a:p>
          <a:p>
            <a:pPr marL="0" indent="0">
              <a:buNone/>
            </a:pPr>
            <a:r>
              <a:rPr lang="en-US" sz="2800" dirty="0" smtClean="0">
                <a:solidFill>
                  <a:srgbClr val="000000"/>
                </a:solidFill>
                <a:latin typeface=""/>
              </a:rPr>
              <a:t>    Route path = </a:t>
            </a:r>
            <a:r>
              <a:rPr lang="en-US" sz="2800" dirty="0" err="1" smtClean="0">
                <a:solidFill>
                  <a:srgbClr val="000000"/>
                </a:solidFill>
                <a:latin typeface=""/>
              </a:rPr>
              <a:t>myRoutingAlg</a:t>
            </a:r>
            <a:r>
              <a:rPr lang="en-US" sz="2800" dirty="0" smtClean="0">
                <a:solidFill>
                  <a:srgbClr val="000000"/>
                </a:solidFill>
                <a:latin typeface=""/>
              </a:rPr>
              <a:t>(topology(</a:t>
            </a:r>
            <a:r>
              <a:rPr lang="en-US" sz="2800" dirty="0">
                <a:solidFill>
                  <a:srgbClr val="000000"/>
                </a:solidFill>
                <a:latin typeface=""/>
              </a:rPr>
              <a:t>), </a:t>
            </a:r>
            <a:r>
              <a:rPr lang="en-US" sz="2800" dirty="0" err="1">
                <a:solidFill>
                  <a:srgbClr val="000000"/>
                </a:solidFill>
                <a:latin typeface=""/>
              </a:rPr>
              <a:t>src</a:t>
            </a:r>
            <a:r>
              <a:rPr lang="en-US" sz="2800" dirty="0">
                <a:solidFill>
                  <a:srgbClr val="000000"/>
                </a:solidFill>
                <a:latin typeface=""/>
              </a:rPr>
              <a:t>, </a:t>
            </a:r>
            <a:r>
              <a:rPr lang="en-US" sz="2800" dirty="0" err="1">
                <a:solidFill>
                  <a:srgbClr val="000000"/>
                </a:solidFill>
                <a:latin typeface=""/>
              </a:rPr>
              <a:t>dst</a:t>
            </a:r>
            <a:r>
              <a:rPr lang="en-US" sz="2800" dirty="0">
                <a:solidFill>
                  <a:srgbClr val="000000"/>
                </a:solidFill>
                <a:latin typeface=""/>
              </a:rPr>
              <a:t>);</a:t>
            </a:r>
          </a:p>
          <a:p>
            <a:pPr marL="0" indent="0">
              <a:buNone/>
            </a:pPr>
            <a:r>
              <a:rPr lang="en-US" sz="2800" dirty="0" smtClean="0">
                <a:solidFill>
                  <a:srgbClr val="C2349B"/>
                </a:solidFill>
                <a:latin typeface=""/>
              </a:rPr>
              <a:t>    return </a:t>
            </a:r>
            <a:r>
              <a:rPr lang="en-US" sz="2800" dirty="0" smtClean="0">
                <a:solidFill>
                  <a:srgbClr val="000000"/>
                </a:solidFill>
                <a:latin typeface=""/>
              </a:rPr>
              <a:t>path;</a:t>
            </a:r>
            <a:endParaRPr lang="en-US" sz="2800" dirty="0">
              <a:solidFill>
                <a:srgbClr val="000000"/>
              </a:solidFill>
              <a:latin typeface=""/>
            </a:endParaRPr>
          </a:p>
          <a:p>
            <a:pPr marL="0" indent="0">
              <a:buNone/>
            </a:pPr>
            <a:r>
              <a:rPr lang="en-US" sz="2800" dirty="0">
                <a:solidFill>
                  <a:srgbClr val="000000"/>
                </a:solidFill>
                <a:latin typeface=""/>
              </a:rPr>
              <a:t>}</a:t>
            </a:r>
            <a:endParaRPr lang="en-US" sz="2800" dirty="0"/>
          </a:p>
        </p:txBody>
      </p:sp>
      <p:sp>
        <p:nvSpPr>
          <p:cNvPr id="10" name="Rounded Rectangular Callout 9"/>
          <p:cNvSpPr/>
          <p:nvPr/>
        </p:nvSpPr>
        <p:spPr bwMode="auto">
          <a:xfrm>
            <a:off x="6984363" y="1585501"/>
            <a:ext cx="2159638" cy="453309"/>
          </a:xfrm>
          <a:prstGeom prst="wedgeRoundRectCallout">
            <a:avLst>
              <a:gd name="adj1" fmla="val -84798"/>
              <a:gd name="adj2" fmla="val -46896"/>
              <a:gd name="adj3" fmla="val 16667"/>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Declare states</a:t>
            </a:r>
            <a:endParaRPr lang="en-US" sz="1800" baseline="0" dirty="0">
              <a:latin typeface="Menlo Regular" charset="0"/>
              <a:cs typeface="Menlo Regular" charset="0"/>
              <a:sym typeface="Menlo Regular" charset="0"/>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1" name="Rounded Rectangular Callout 10"/>
          <p:cNvSpPr/>
          <p:nvPr/>
        </p:nvSpPr>
        <p:spPr bwMode="auto">
          <a:xfrm>
            <a:off x="7110761" y="2155690"/>
            <a:ext cx="1912100" cy="735408"/>
          </a:xfrm>
          <a:prstGeom prst="wedgeRoundRectCallout">
            <a:avLst>
              <a:gd name="adj1" fmla="val -79147"/>
              <a:gd name="adj2" fmla="val 280946"/>
              <a:gd name="adj3" fmla="val 1666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Access </a:t>
            </a:r>
            <a:r>
              <a:rPr lang="en-US" sz="1800" baseline="0" dirty="0" err="1" smtClean="0">
                <a:latin typeface="Menlo Regular" charset="0"/>
                <a:cs typeface="Menlo Regular" charset="0"/>
                <a:sym typeface="Menlo Regular" charset="0"/>
              </a:rPr>
              <a:t>pkt</a:t>
            </a:r>
            <a:r>
              <a:rPr lang="en-US" sz="1800" baseline="0" dirty="0" smtClean="0">
                <a:latin typeface="Menlo Regular" charset="0"/>
                <a:cs typeface="Menlo Regular" charset="0"/>
                <a:sym typeface="Menlo Regular" charset="0"/>
              </a:rPr>
              <a:t> attributes</a:t>
            </a:r>
            <a:endParaRPr lang="en-US" sz="1800" baseline="0" dirty="0">
              <a:latin typeface="Menlo Regular" charset="0"/>
              <a:cs typeface="Menlo Regular" charset="0"/>
              <a:sym typeface="Menlo Regular" charset="0"/>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3" name="Rounded Rectangular Callout 12"/>
          <p:cNvSpPr/>
          <p:nvPr/>
        </p:nvSpPr>
        <p:spPr bwMode="auto">
          <a:xfrm>
            <a:off x="7029235" y="5583552"/>
            <a:ext cx="1912100" cy="735408"/>
          </a:xfrm>
          <a:prstGeom prst="wedgeRoundRectCallout">
            <a:avLst>
              <a:gd name="adj1" fmla="val -146434"/>
              <a:gd name="adj2" fmla="val -66734"/>
              <a:gd name="adj3" fmla="val 1666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Complex computation</a:t>
            </a:r>
            <a:endParaRPr lang="en-US" sz="1800" baseline="0" dirty="0">
              <a:latin typeface="Menlo Regular" charset="0"/>
              <a:cs typeface="Menlo Regular" charset="0"/>
              <a:sym typeface="Menlo Regular" charset="0"/>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4" name="Rounded Rectangular Callout 13"/>
          <p:cNvSpPr/>
          <p:nvPr/>
        </p:nvSpPr>
        <p:spPr bwMode="auto">
          <a:xfrm>
            <a:off x="1319665" y="5937528"/>
            <a:ext cx="2983634" cy="685274"/>
          </a:xfrm>
          <a:prstGeom prst="wedgeRoundRectCallout">
            <a:avLst>
              <a:gd name="adj1" fmla="val 1470"/>
              <a:gd name="adj2" fmla="val -446429"/>
              <a:gd name="adj3" fmla="val 16667"/>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Data path can causes state update</a:t>
            </a:r>
            <a:endParaRPr lang="en-US" sz="1800" baseline="0" dirty="0">
              <a:latin typeface="Menlo Regular" charset="0"/>
              <a:cs typeface="Menlo Regular" charset="0"/>
              <a:sym typeface="Menlo Regular" charset="0"/>
            </a:endParaRPr>
          </a:p>
        </p:txBody>
      </p:sp>
      <p:grpSp>
        <p:nvGrpSpPr>
          <p:cNvPr id="23" name="Group 22"/>
          <p:cNvGrpSpPr/>
          <p:nvPr/>
        </p:nvGrpSpPr>
        <p:grpSpPr>
          <a:xfrm>
            <a:off x="3826361" y="2276662"/>
            <a:ext cx="3143311" cy="737400"/>
            <a:chOff x="3826361" y="2276662"/>
            <a:chExt cx="3143311" cy="737400"/>
          </a:xfrm>
        </p:grpSpPr>
        <p:sp>
          <p:nvSpPr>
            <p:cNvPr id="16" name="Rounded Rectangular Callout 15"/>
            <p:cNvSpPr/>
            <p:nvPr/>
          </p:nvSpPr>
          <p:spPr bwMode="auto">
            <a:xfrm>
              <a:off x="3826361" y="2276662"/>
              <a:ext cx="3141292" cy="735408"/>
            </a:xfrm>
            <a:prstGeom prst="wedgeRoundRectCallout">
              <a:avLst>
                <a:gd name="adj1" fmla="val -956"/>
                <a:gd name="adj2" fmla="val -91730"/>
                <a:gd name="adj3" fmla="val 16667"/>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External process may change the state</a:t>
              </a: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8" name="Rounded Rectangular Callout 17"/>
            <p:cNvSpPr/>
            <p:nvPr/>
          </p:nvSpPr>
          <p:spPr bwMode="auto">
            <a:xfrm>
              <a:off x="3828380" y="2278654"/>
              <a:ext cx="3141292" cy="735408"/>
            </a:xfrm>
            <a:prstGeom prst="wedgeRoundRectCallout">
              <a:avLst>
                <a:gd name="adj1" fmla="val 25108"/>
                <a:gd name="adj2" fmla="val 328667"/>
                <a:gd name="adj3" fmla="val 16667"/>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External process may change the state</a:t>
              </a: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grpSp>
      <p:grpSp>
        <p:nvGrpSpPr>
          <p:cNvPr id="22" name="Group 21"/>
          <p:cNvGrpSpPr/>
          <p:nvPr/>
        </p:nvGrpSpPr>
        <p:grpSpPr>
          <a:xfrm>
            <a:off x="7060633" y="3425767"/>
            <a:ext cx="1932986" cy="457296"/>
            <a:chOff x="7060633" y="3425767"/>
            <a:chExt cx="1932986" cy="457296"/>
          </a:xfrm>
        </p:grpSpPr>
        <p:grpSp>
          <p:nvGrpSpPr>
            <p:cNvPr id="17" name="Group 16"/>
            <p:cNvGrpSpPr/>
            <p:nvPr/>
          </p:nvGrpSpPr>
          <p:grpSpPr>
            <a:xfrm>
              <a:off x="7060633" y="3425767"/>
              <a:ext cx="1930828" cy="455301"/>
              <a:chOff x="7060633" y="3425767"/>
              <a:chExt cx="1930828" cy="455301"/>
            </a:xfrm>
            <a:solidFill>
              <a:schemeClr val="accent6">
                <a:lumMod val="20000"/>
                <a:lumOff val="80000"/>
              </a:schemeClr>
            </a:solidFill>
          </p:grpSpPr>
          <p:sp>
            <p:nvSpPr>
              <p:cNvPr id="12" name="Rounded Rectangular Callout 11"/>
              <p:cNvSpPr/>
              <p:nvPr/>
            </p:nvSpPr>
            <p:spPr bwMode="auto">
              <a:xfrm>
                <a:off x="7060633" y="3425767"/>
                <a:ext cx="1928809" cy="453309"/>
              </a:xfrm>
              <a:prstGeom prst="wedgeRoundRectCallout">
                <a:avLst>
                  <a:gd name="adj1" fmla="val -213489"/>
                  <a:gd name="adj2" fmla="val 26835"/>
                  <a:gd name="adj3" fmla="val 16667"/>
                </a:avLst>
              </a:prstGeom>
              <a:gr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Access state</a:t>
                </a:r>
                <a:endParaRPr lang="en-US" sz="1800" baseline="0" dirty="0">
                  <a:latin typeface="Menlo Regular" charset="0"/>
                  <a:cs typeface="Menlo Regular" charset="0"/>
                  <a:sym typeface="Menlo Regular" charset="0"/>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15" name="Rounded Rectangular Callout 14"/>
              <p:cNvSpPr/>
              <p:nvPr/>
            </p:nvSpPr>
            <p:spPr bwMode="auto">
              <a:xfrm>
                <a:off x="7062652" y="3427759"/>
                <a:ext cx="1928809" cy="453309"/>
              </a:xfrm>
              <a:prstGeom prst="wedgeRoundRectCallout">
                <a:avLst>
                  <a:gd name="adj1" fmla="val -158913"/>
                  <a:gd name="adj2" fmla="val 222223"/>
                  <a:gd name="adj3" fmla="val 16667"/>
                </a:avLst>
              </a:prstGeom>
              <a:gr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Access state</a:t>
                </a:r>
                <a:endParaRPr lang="en-US" sz="1800" baseline="0" dirty="0">
                  <a:latin typeface="Menlo Regular" charset="0"/>
                  <a:cs typeface="Menlo Regular" charset="0"/>
                  <a:sym typeface="Menlo Regular" charset="0"/>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grpSp>
        <p:sp>
          <p:nvSpPr>
            <p:cNvPr id="21" name="Rounded Rectangular Callout 20"/>
            <p:cNvSpPr/>
            <p:nvPr/>
          </p:nvSpPr>
          <p:spPr bwMode="auto">
            <a:xfrm>
              <a:off x="7064810" y="3429754"/>
              <a:ext cx="1928809" cy="453309"/>
            </a:xfrm>
            <a:prstGeom prst="wedgeRoundRectCallout">
              <a:avLst>
                <a:gd name="adj1" fmla="val -92209"/>
                <a:gd name="adj2" fmla="val 336507"/>
                <a:gd name="adj3" fmla="val 16667"/>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hangingPunct="0"/>
              <a:r>
                <a:rPr lang="en-US" sz="1800" baseline="0" dirty="0" smtClean="0">
                  <a:latin typeface="Menlo Regular" charset="0"/>
                  <a:cs typeface="Menlo Regular" charset="0"/>
                  <a:sym typeface="Menlo Regular" charset="0"/>
                </a:rPr>
                <a:t>Access state</a:t>
              </a:r>
              <a:endParaRPr lang="en-US" sz="1800" baseline="0" dirty="0">
                <a:latin typeface="Menlo Regular" charset="0"/>
                <a:cs typeface="Menlo Regular" charset="0"/>
                <a:sym typeface="Menlo Regular" charset="0"/>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25000" dirty="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grpSp>
    </p:spTree>
    <p:extLst>
      <p:ext uri="{BB962C8B-B14F-4D97-AF65-F5344CB8AC3E}">
        <p14:creationId xmlns:p14="http://schemas.microsoft.com/office/powerpoint/2010/main" val="376150436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3" grpId="0" animBg="1"/>
      <p:bldP spid="1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t>Why SDN </a:t>
            </a:r>
            <a:r>
              <a:rPr lang="en-US" sz="3600" dirty="0"/>
              <a:t>(</a:t>
            </a:r>
            <a:r>
              <a:rPr lang="en-US" sz="3600" dirty="0" smtClean="0"/>
              <a:t>Theory)?</a:t>
            </a:r>
            <a:endParaRPr lang="en-US" sz="1400" dirty="0"/>
          </a:p>
        </p:txBody>
      </p:sp>
      <p:sp>
        <p:nvSpPr>
          <p:cNvPr id="3" name="Content Placeholder 2"/>
          <p:cNvSpPr>
            <a:spLocks noGrp="1"/>
          </p:cNvSpPr>
          <p:nvPr>
            <p:ph idx="1"/>
          </p:nvPr>
        </p:nvSpPr>
        <p:spPr>
          <a:xfrm>
            <a:off x="167746" y="1004713"/>
            <a:ext cx="8856662" cy="4493385"/>
          </a:xfrm>
        </p:spPr>
        <p:txBody>
          <a:bodyPr>
            <a:noAutofit/>
          </a:bodyPr>
          <a:lstStyle/>
          <a:p>
            <a:r>
              <a:rPr lang="en-US" altLang="ja-JP" sz="3600" dirty="0" smtClean="0">
                <a:ea typeface="ＭＳ Ｐゴシック" charset="0"/>
                <a:cs typeface="ＭＳ Ｐゴシック" charset="0"/>
              </a:rPr>
              <a:t>Distributed computing is hard</a:t>
            </a:r>
          </a:p>
          <a:p>
            <a:pPr lvl="1"/>
            <a:r>
              <a:rPr lang="en-US" altLang="ja-JP" dirty="0" smtClean="0">
                <a:ea typeface="ＭＳ Ｐゴシック" charset="0"/>
                <a:cs typeface="ＭＳ Ｐゴシック" charset="0"/>
              </a:rPr>
              <a:t>FLP Impossibility Theorem</a:t>
            </a:r>
          </a:p>
          <a:p>
            <a:pPr lvl="1"/>
            <a:r>
              <a:rPr lang="en-US" altLang="ja-JP" dirty="0" smtClean="0">
                <a:ea typeface="ＭＳ Ｐゴシック" charset="0"/>
                <a:cs typeface="ＭＳ Ｐゴシック" charset="0"/>
              </a:rPr>
              <a:t>Arrow’s Impossibility Theorem</a:t>
            </a:r>
          </a:p>
          <a:p>
            <a:pPr lvl="1"/>
            <a:endParaRPr lang="en-US" altLang="ja-JP" dirty="0">
              <a:ea typeface="ＭＳ Ｐゴシック" charset="0"/>
              <a:cs typeface="ＭＳ Ｐゴシック" charset="0"/>
            </a:endParaRPr>
          </a:p>
          <a:p>
            <a:r>
              <a:rPr lang="en-US" altLang="ja-JP" dirty="0" smtClean="0">
                <a:ea typeface="ＭＳ Ｐゴシック" charset="0"/>
                <a:cs typeface="ＭＳ Ｐゴシック" charset="0"/>
              </a:rPr>
              <a:t>Achieved good design for only some simple tasks (e.g., leader election, shortest path), but we need to handle more complexity in many settings.</a:t>
            </a:r>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4</a:t>
            </a:fld>
            <a:endParaRPr lang="en-US" dirty="0">
              <a:solidFill>
                <a:schemeClr val="bg2"/>
              </a:solidFill>
            </a:endParaRPr>
          </a:p>
        </p:txBody>
      </p:sp>
    </p:spTree>
    <p:extLst>
      <p:ext uri="{BB962C8B-B14F-4D97-AF65-F5344CB8AC3E}">
        <p14:creationId xmlns:p14="http://schemas.microsoft.com/office/powerpoint/2010/main" val="32441726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Why SDN </a:t>
            </a:r>
            <a:r>
              <a:rPr lang="en-US" dirty="0" smtClean="0"/>
              <a:t>(Architecture Theory</a:t>
            </a:r>
            <a:r>
              <a:rPr lang="en-US" dirty="0"/>
              <a:t>)?</a:t>
            </a:r>
            <a:endParaRPr lang="en-US" sz="1800" dirty="0"/>
          </a:p>
        </p:txBody>
      </p:sp>
      <p:sp>
        <p:nvSpPr>
          <p:cNvPr id="3" name="Content Placeholder 2"/>
          <p:cNvSpPr>
            <a:spLocks noGrp="1"/>
          </p:cNvSpPr>
          <p:nvPr>
            <p:ph idx="1"/>
          </p:nvPr>
        </p:nvSpPr>
        <p:spPr>
          <a:xfrm>
            <a:off x="373528" y="1004713"/>
            <a:ext cx="8650879" cy="5405052"/>
          </a:xfrm>
        </p:spPr>
        <p:txBody>
          <a:bodyPr>
            <a:noAutofit/>
          </a:bodyPr>
          <a:lstStyle/>
          <a:p>
            <a:r>
              <a:rPr lang="en-US" altLang="ja-JP" dirty="0" smtClean="0">
                <a:ea typeface="ＭＳ Ｐゴシック" charset="0"/>
                <a:cs typeface="ＭＳ Ｐゴシック" charset="0"/>
              </a:rPr>
              <a:t>“Modularity based on abstraction is the way things get done.”</a:t>
            </a:r>
            <a:r>
              <a:rPr lang="en-US" altLang="ja-JP" sz="2400" dirty="0">
                <a:ea typeface="ＭＳ Ｐゴシック" charset="0"/>
                <a:cs typeface="ＭＳ Ｐゴシック" charset="0"/>
              </a:rPr>
              <a:t> </a:t>
            </a:r>
            <a:r>
              <a:rPr lang="en-US" altLang="ja-JP" sz="2400" dirty="0" smtClean="0">
                <a:ea typeface="ＭＳ Ｐゴシック" charset="0"/>
                <a:cs typeface="ＭＳ Ｐゴシック" charset="0"/>
              </a:rPr>
              <a:t> </a:t>
            </a:r>
            <a:r>
              <a:rPr lang="en-US" altLang="ja-JP" dirty="0" smtClean="0">
                <a:ea typeface="ＭＳ Ｐゴシック" charset="0"/>
                <a:cs typeface="ＭＳ Ｐゴシック" charset="0"/>
              </a:rPr>
              <a:t>-- Barbara </a:t>
            </a:r>
            <a:r>
              <a:rPr lang="en-US" altLang="ja-JP" dirty="0" err="1" smtClean="0">
                <a:ea typeface="ＭＳ Ｐゴシック" charset="0"/>
                <a:cs typeface="ＭＳ Ｐゴシック" charset="0"/>
              </a:rPr>
              <a:t>Liskov</a:t>
            </a:r>
            <a:endParaRPr lang="en-US" altLang="ja-JP" dirty="0">
              <a:ea typeface="ＭＳ Ｐゴシック" charset="0"/>
              <a:cs typeface="ＭＳ Ｐゴシック" charset="0"/>
            </a:endParaRPr>
          </a:p>
          <a:p>
            <a:r>
              <a:rPr lang="en-US" altLang="ja-JP" dirty="0" smtClean="0">
                <a:ea typeface="ＭＳ Ｐゴシック" charset="0"/>
                <a:cs typeface="ＭＳ Ｐゴシック" charset="0"/>
              </a:rPr>
              <a:t>Major advance in many fields of computer science is based on simple, powerful abstractions.</a:t>
            </a:r>
          </a:p>
          <a:p>
            <a:r>
              <a:rPr lang="en-US" altLang="ja-JP" dirty="0" smtClean="0">
                <a:ea typeface="ＭＳ Ｐゴシック" charset="0"/>
                <a:cs typeface="ＭＳ Ｐゴシック" charset="0"/>
              </a:rPr>
              <a:t>A major lacking of networking is </a:t>
            </a:r>
            <a:r>
              <a:rPr lang="en-US" dirty="0" smtClean="0"/>
              <a:t>not </a:t>
            </a:r>
            <a:r>
              <a:rPr lang="en-US" dirty="0"/>
              <a:t>enough good abstractions in network control</a:t>
            </a:r>
            <a:r>
              <a:rPr lang="en-US" dirty="0" smtClean="0"/>
              <a:t>.</a:t>
            </a:r>
            <a:endParaRPr lang="en-US" dirty="0"/>
          </a:p>
        </p:txBody>
      </p:sp>
    </p:spTree>
    <p:extLst>
      <p:ext uri="{BB962C8B-B14F-4D97-AF65-F5344CB8AC3E}">
        <p14:creationId xmlns:p14="http://schemas.microsoft.com/office/powerpoint/2010/main" val="19486048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7345" name="Rectangle 1"/>
          <p:cNvSpPr>
            <a:spLocks noGrp="1" noChangeArrowheads="1"/>
          </p:cNvSpPr>
          <p:nvPr>
            <p:ph type="title"/>
          </p:nvPr>
        </p:nvSpPr>
        <p:spPr>
          <a:ln/>
        </p:spPr>
        <p:txBody>
          <a:bodyPr/>
          <a:lstStyle/>
          <a:p>
            <a:r>
              <a:rPr lang="en-US" sz="3600" dirty="0"/>
              <a:t>Why </a:t>
            </a:r>
            <a:r>
              <a:rPr lang="en-US" sz="3600" dirty="0" smtClean="0"/>
              <a:t>SDN (Industry)?</a:t>
            </a:r>
            <a:endParaRPr lang="en-US" dirty="0"/>
          </a:p>
        </p:txBody>
      </p:sp>
      <p:pic>
        <p:nvPicPr>
          <p:cNvPr id="18" name="Picture 20"/>
          <p:cNvPicPr>
            <a:picLocks noChangeAspect="1"/>
          </p:cNvPicPr>
          <p:nvPr/>
        </p:nvPicPr>
        <p:blipFill rotWithShape="1">
          <a:blip r:embed="rId3">
            <a:extLst>
              <a:ext uri="{28A0092B-C50C-407E-A947-70E740481C1C}">
                <a14:useLocalDpi xmlns:a14="http://schemas.microsoft.com/office/drawing/2010/main" val="0"/>
              </a:ext>
            </a:extLst>
          </a:blip>
          <a:srcRect t="3651" b="9369"/>
          <a:stretch/>
        </p:blipFill>
        <p:spPr bwMode="auto">
          <a:xfrm rot="10800000">
            <a:off x="-133672" y="775753"/>
            <a:ext cx="9144000" cy="58420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Box 5"/>
          <p:cNvSpPr txBox="1">
            <a:spLocks noChangeArrowheads="1"/>
          </p:cNvSpPr>
          <p:nvPr/>
        </p:nvSpPr>
        <p:spPr bwMode="auto">
          <a:xfrm>
            <a:off x="669902" y="1279666"/>
            <a:ext cx="7742168" cy="50167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265113" indent="-265113">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None/>
            </a:pPr>
            <a:r>
              <a:rPr lang="en-GB" altLang="en-US" i="1" baseline="0" dirty="0" smtClean="0">
                <a:latin typeface="Calibri"/>
                <a:cs typeface="Calibri"/>
              </a:rPr>
              <a:t>  “We </a:t>
            </a:r>
            <a:r>
              <a:rPr lang="en-GB" altLang="en-US" i="1" baseline="0" dirty="0">
                <a:latin typeface="Calibri"/>
                <a:cs typeface="Calibri"/>
              </a:rPr>
              <a:t>are focusing on a market transition involving the move toward </a:t>
            </a:r>
            <a:r>
              <a:rPr lang="en-GB" altLang="en-US" i="1" baseline="0" dirty="0">
                <a:solidFill>
                  <a:srgbClr val="FF0000"/>
                </a:solidFill>
                <a:latin typeface="Calibri"/>
                <a:cs typeface="Calibri"/>
              </a:rPr>
              <a:t>more programmable</a:t>
            </a:r>
            <a:r>
              <a:rPr lang="en-GB" altLang="en-US" i="1" baseline="0" dirty="0" smtClean="0">
                <a:latin typeface="Calibri"/>
                <a:cs typeface="Calibri"/>
              </a:rPr>
              <a:t>, </a:t>
            </a:r>
            <a:r>
              <a:rPr lang="en-GB" altLang="en-US" i="1" baseline="0" dirty="0" smtClean="0">
                <a:solidFill>
                  <a:srgbClr val="FF0000"/>
                </a:solidFill>
                <a:latin typeface="Calibri"/>
                <a:cs typeface="Calibri"/>
              </a:rPr>
              <a:t>flexible</a:t>
            </a:r>
            <a:r>
              <a:rPr lang="en-GB" altLang="en-US" i="1" baseline="0" dirty="0">
                <a:latin typeface="Calibri"/>
                <a:cs typeface="Calibri"/>
              </a:rPr>
              <a:t>, and virtual </a:t>
            </a:r>
            <a:r>
              <a:rPr lang="en-GB" altLang="en-US" i="1" baseline="0" dirty="0" smtClean="0">
                <a:latin typeface="Calibri"/>
                <a:cs typeface="Calibri"/>
              </a:rPr>
              <a:t>networks</a:t>
            </a:r>
            <a:r>
              <a:rPr lang="is-IS" altLang="en-US" i="1" baseline="0" dirty="0" smtClean="0">
                <a:latin typeface="Calibri"/>
                <a:cs typeface="Calibri"/>
              </a:rPr>
              <a:t>… </a:t>
            </a:r>
            <a:r>
              <a:rPr lang="en-US" altLang="en-US" i="1" baseline="0" dirty="0">
                <a:latin typeface="Calibri"/>
                <a:cs typeface="Calibri"/>
              </a:rPr>
              <a:t> This transition is focused on moving from a hardware-centric approach for networking to a virtualized </a:t>
            </a:r>
            <a:r>
              <a:rPr lang="en-US" altLang="en-US" i="1" baseline="0" dirty="0" smtClean="0">
                <a:latin typeface="Calibri"/>
                <a:cs typeface="Calibri"/>
              </a:rPr>
              <a:t>network environment </a:t>
            </a:r>
            <a:r>
              <a:rPr lang="en-US" altLang="en-US" i="1" baseline="0" dirty="0">
                <a:latin typeface="Calibri"/>
                <a:cs typeface="Calibri"/>
              </a:rPr>
              <a:t>that is designed to </a:t>
            </a:r>
            <a:r>
              <a:rPr lang="en-US" altLang="en-US" i="1" baseline="0" dirty="0">
                <a:solidFill>
                  <a:srgbClr val="FF0000"/>
                </a:solidFill>
                <a:latin typeface="Calibri"/>
                <a:cs typeface="Calibri"/>
              </a:rPr>
              <a:t>enable flexible</a:t>
            </a:r>
            <a:r>
              <a:rPr lang="en-US" altLang="en-US" i="1" baseline="0" dirty="0" smtClean="0">
                <a:solidFill>
                  <a:srgbClr val="FF0000"/>
                </a:solidFill>
                <a:latin typeface="Calibri"/>
                <a:cs typeface="Calibri"/>
              </a:rPr>
              <a:t>, </a:t>
            </a:r>
            <a:r>
              <a:rPr lang="en-US" altLang="en-US" i="1" baseline="0" dirty="0" smtClean="0">
                <a:latin typeface="Calibri"/>
                <a:cs typeface="Calibri"/>
              </a:rPr>
              <a:t>application</a:t>
            </a:r>
            <a:r>
              <a:rPr lang="en-US" altLang="en-US" i="1" baseline="0" dirty="0">
                <a:latin typeface="Calibri"/>
                <a:cs typeface="Calibri"/>
              </a:rPr>
              <a:t>-driven</a:t>
            </a:r>
            <a:r>
              <a:rPr lang="en-US" altLang="en-US" i="1" baseline="0" dirty="0">
                <a:solidFill>
                  <a:srgbClr val="FF0000"/>
                </a:solidFill>
                <a:latin typeface="Calibri"/>
                <a:cs typeface="Calibri"/>
              </a:rPr>
              <a:t> customization</a:t>
            </a:r>
            <a:r>
              <a:rPr lang="en-US" altLang="en-US" i="1" baseline="0" dirty="0">
                <a:latin typeface="Calibri"/>
                <a:cs typeface="Calibri"/>
              </a:rPr>
              <a:t> of network </a:t>
            </a:r>
            <a:r>
              <a:rPr lang="en-US" altLang="en-US" i="1" baseline="0" dirty="0" smtClean="0">
                <a:latin typeface="Calibri"/>
                <a:cs typeface="Calibri"/>
              </a:rPr>
              <a:t>infrastructures.</a:t>
            </a:r>
            <a:r>
              <a:rPr lang="en-US" altLang="en-US" i="1" baseline="0" dirty="0">
                <a:latin typeface="Calibri"/>
                <a:cs typeface="Calibri"/>
              </a:rPr>
              <a:t> </a:t>
            </a:r>
            <a:r>
              <a:rPr lang="en-US" altLang="en-US" i="1" baseline="0" dirty="0" smtClean="0">
                <a:latin typeface="Calibri"/>
                <a:cs typeface="Calibri"/>
              </a:rPr>
              <a:t/>
            </a:r>
            <a:br>
              <a:rPr lang="en-US" altLang="en-US" i="1" baseline="0" dirty="0" smtClean="0">
                <a:latin typeface="Calibri"/>
                <a:cs typeface="Calibri"/>
              </a:rPr>
            </a:br>
            <a:r>
              <a:rPr lang="en-US" altLang="en-US" i="1" baseline="0" dirty="0" smtClean="0">
                <a:latin typeface="Calibri"/>
                <a:cs typeface="Calibri"/>
              </a:rPr>
              <a:t>                        </a:t>
            </a:r>
            <a:r>
              <a:rPr lang="en-US" altLang="en-US" baseline="0" dirty="0" smtClean="0">
                <a:latin typeface="Calibri"/>
                <a:cs typeface="Calibri"/>
              </a:rPr>
              <a:t>-- </a:t>
            </a:r>
            <a:r>
              <a:rPr lang="en-US" altLang="en-US" sz="2400" baseline="0" dirty="0" smtClean="0">
                <a:latin typeface="Calibri"/>
                <a:cs typeface="Calibri"/>
              </a:rPr>
              <a:t>Cisco Annual Report (pp2), Nov. 2015</a:t>
            </a:r>
            <a:endParaRPr lang="en-GB" altLang="en-US" sz="2400" baseline="0" dirty="0">
              <a:latin typeface="Calibri"/>
              <a:cs typeface="Calibri"/>
            </a:endParaRPr>
          </a:p>
        </p:txBody>
      </p:sp>
      <p:sp>
        <p:nvSpPr>
          <p:cNvPr id="6"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6</a:t>
            </a:fld>
            <a:endParaRPr lang="en-US" dirty="0">
              <a:solidFill>
                <a:schemeClr val="bg2"/>
              </a:solidFill>
            </a:endParaRPr>
          </a:p>
        </p:txBody>
      </p:sp>
    </p:spTree>
    <p:extLst>
      <p:ext uri="{BB962C8B-B14F-4D97-AF65-F5344CB8AC3E}">
        <p14:creationId xmlns:p14="http://schemas.microsoft.com/office/powerpoint/2010/main" val="127726383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Why SDN (Industry)</a:t>
            </a:r>
            <a:r>
              <a:rPr lang="en-US" sz="3200" dirty="0" smtClean="0"/>
              <a:t>?</a:t>
            </a:r>
            <a:endParaRPr lang="en-US" sz="1200" dirty="0"/>
          </a:p>
        </p:txBody>
      </p:sp>
      <p:pic>
        <p:nvPicPr>
          <p:cNvPr id="11" name="Picture 10"/>
          <p:cNvPicPr>
            <a:picLocks noChangeAspect="1"/>
          </p:cNvPicPr>
          <p:nvPr/>
        </p:nvPicPr>
        <p:blipFill>
          <a:blip r:embed="rId3"/>
          <a:stretch>
            <a:fillRect/>
          </a:stretch>
        </p:blipFill>
        <p:spPr>
          <a:xfrm>
            <a:off x="1418721" y="1758259"/>
            <a:ext cx="6414649" cy="4731203"/>
          </a:xfrm>
          <a:prstGeom prst="rect">
            <a:avLst/>
          </a:prstGeom>
        </p:spPr>
      </p:pic>
      <p:sp>
        <p:nvSpPr>
          <p:cNvPr id="3" name="Rectangle 2"/>
          <p:cNvSpPr/>
          <p:nvPr/>
        </p:nvSpPr>
        <p:spPr bwMode="auto">
          <a:xfrm>
            <a:off x="2540187" y="2283185"/>
            <a:ext cx="2783397" cy="3080274"/>
          </a:xfrm>
          <a:prstGeom prst="rect">
            <a:avLst/>
          </a:prstGeom>
          <a:solidFill>
            <a:schemeClr val="bg1">
              <a:alpha val="97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endParaRPr>
          </a:p>
        </p:txBody>
      </p:sp>
      <p:sp>
        <p:nvSpPr>
          <p:cNvPr id="4" name="Rectangle 3"/>
          <p:cNvSpPr/>
          <p:nvPr/>
        </p:nvSpPr>
        <p:spPr>
          <a:xfrm>
            <a:off x="423334" y="949391"/>
            <a:ext cx="7986888" cy="830997"/>
          </a:xfrm>
          <a:prstGeom prst="rect">
            <a:avLst/>
          </a:prstGeom>
        </p:spPr>
        <p:txBody>
          <a:bodyPr wrap="square">
            <a:spAutoFit/>
          </a:bodyPr>
          <a:lstStyle/>
          <a:p>
            <a:r>
              <a:rPr lang="en-US" baseline="0" dirty="0"/>
              <a:t>Network </a:t>
            </a:r>
            <a:r>
              <a:rPr lang="en-US" baseline="0" dirty="0" smtClean="0"/>
              <a:t>customization/feature requests can </a:t>
            </a:r>
            <a:r>
              <a:rPr lang="en-US" baseline="0" dirty="0"/>
              <a:t>be a </a:t>
            </a:r>
            <a:r>
              <a:rPr lang="en-US" baseline="0" dirty="0" smtClean="0"/>
              <a:t>slow process.</a:t>
            </a:r>
            <a:endParaRPr lang="en-US" baseline="0" dirty="0"/>
          </a:p>
        </p:txBody>
      </p:sp>
    </p:spTree>
    <p:extLst>
      <p:ext uri="{BB962C8B-B14F-4D97-AF65-F5344CB8AC3E}">
        <p14:creationId xmlns:p14="http://schemas.microsoft.com/office/powerpoint/2010/main" val="12590139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a:t>Why SDN </a:t>
            </a:r>
            <a:r>
              <a:rPr lang="en-US" sz="2800" dirty="0" smtClean="0"/>
              <a:t>or More Programmable Networks (</a:t>
            </a:r>
            <a:r>
              <a:rPr lang="en-US" sz="2800" dirty="0"/>
              <a:t>Industry</a:t>
            </a:r>
            <a:r>
              <a:rPr lang="en-US" sz="2800" dirty="0" smtClean="0"/>
              <a:t>)</a:t>
            </a:r>
            <a:r>
              <a:rPr lang="en-US" sz="2800" dirty="0"/>
              <a:t>?</a:t>
            </a:r>
            <a:endParaRPr lang="en-US" sz="1100" dirty="0"/>
          </a:p>
        </p:txBody>
      </p:sp>
      <p:sp>
        <p:nvSpPr>
          <p:cNvPr id="3" name="Content Placeholder 2"/>
          <p:cNvSpPr>
            <a:spLocks noGrp="1"/>
          </p:cNvSpPr>
          <p:nvPr>
            <p:ph idx="1"/>
          </p:nvPr>
        </p:nvSpPr>
        <p:spPr>
          <a:xfrm>
            <a:off x="399186" y="898828"/>
            <a:ext cx="8650879" cy="5405052"/>
          </a:xfrm>
        </p:spPr>
        <p:txBody>
          <a:bodyPr>
            <a:noAutofit/>
          </a:bodyPr>
          <a:lstStyle/>
          <a:p>
            <a:r>
              <a:rPr lang="en-US" altLang="ja-JP" dirty="0" smtClean="0">
                <a:ea typeface="ＭＳ Ｐゴシック" charset="0"/>
                <a:cs typeface="ＭＳ Ｐゴシック" charset="0"/>
              </a:rPr>
              <a:t>Modern networks contain increasingly more diverse types of equipment</a:t>
            </a:r>
          </a:p>
          <a:p>
            <a:endParaRPr lang="en-US" altLang="ja-JP" dirty="0">
              <a:ea typeface="ＭＳ Ｐゴシック" charset="0"/>
              <a:cs typeface="ＭＳ Ｐゴシック" charset="0"/>
            </a:endParaRPr>
          </a:p>
          <a:p>
            <a:endParaRPr lang="en-US" altLang="ja-JP" dirty="0" smtClean="0">
              <a:ea typeface="ＭＳ Ｐゴシック" charset="0"/>
              <a:cs typeface="ＭＳ Ｐゴシック" charset="0"/>
            </a:endParaRPr>
          </a:p>
          <a:p>
            <a:endParaRPr lang="en-US" altLang="ja-JP" dirty="0">
              <a:ea typeface="ＭＳ Ｐゴシック" charset="0"/>
              <a:cs typeface="ＭＳ Ｐゴシック" charset="0"/>
            </a:endParaRPr>
          </a:p>
          <a:p>
            <a:endParaRPr lang="en-US" altLang="ja-JP" dirty="0" smtClean="0">
              <a:ea typeface="ＭＳ Ｐゴシック" charset="0"/>
              <a:cs typeface="ＭＳ Ｐゴシック" charset="0"/>
            </a:endParaRPr>
          </a:p>
          <a:p>
            <a:pPr marL="0" indent="0">
              <a:buNone/>
            </a:pPr>
            <a:endParaRPr lang="en-US" altLang="ja-JP" dirty="0" smtClean="0">
              <a:ea typeface="ＭＳ Ｐゴシック" charset="0"/>
              <a:cs typeface="ＭＳ Ｐゴシック" charset="0"/>
            </a:endParaRPr>
          </a:p>
          <a:p>
            <a:r>
              <a:rPr lang="en-US" altLang="ja-JP" dirty="0" smtClean="0">
                <a:ea typeface="ＭＳ Ｐゴシック" charset="0"/>
                <a:cs typeface="ＭＳ Ｐゴシック" charset="0"/>
              </a:rPr>
              <a:t>In traditional settings, each type/vendor runs in its own hardware box</a:t>
            </a:r>
          </a:p>
          <a:p>
            <a:r>
              <a:rPr lang="en-US" altLang="ja-JP" dirty="0" smtClean="0">
                <a:ea typeface="ＭＳ Ｐゴシック" charset="0"/>
                <a:cs typeface="ＭＳ Ｐゴシック" charset="0"/>
              </a:rPr>
              <a:t>Substantial flexibility if more </a:t>
            </a:r>
            <a:r>
              <a:rPr lang="en-US" altLang="ja-JP" dirty="0" err="1" smtClean="0">
                <a:ea typeface="ＭＳ Ｐゴシック" charset="0"/>
                <a:cs typeface="ＭＳ Ｐゴシック" charset="0"/>
              </a:rPr>
              <a:t>programability</a:t>
            </a:r>
            <a:endParaRPr lang="en-US" altLang="ja-JP" sz="2400" dirty="0">
              <a:ea typeface="ＭＳ Ｐゴシック" charset="0"/>
              <a:cs typeface="ＭＳ Ｐゴシック" charset="0"/>
            </a:endParaRPr>
          </a:p>
          <a:p>
            <a:endParaRPr lang="en-US" altLang="ja-JP" sz="2400" dirty="0" smtClean="0">
              <a:ea typeface="ＭＳ Ｐゴシック" charset="0"/>
              <a:cs typeface="ＭＳ Ｐゴシック" charset="0"/>
            </a:endParaRPr>
          </a:p>
          <a:p>
            <a:endParaRPr lang="en-US" altLang="ja-JP" sz="2400" dirty="0">
              <a:ea typeface="ＭＳ Ｐゴシック" charset="0"/>
              <a:cs typeface="ＭＳ Ｐゴシック" charset="0"/>
            </a:endParaRPr>
          </a:p>
          <a:p>
            <a:endParaRPr lang="en-US" altLang="ja-JP" sz="2400" dirty="0" smtClean="0">
              <a:ea typeface="ＭＳ Ｐゴシック" charset="0"/>
              <a:cs typeface="ＭＳ Ｐゴシック" charset="0"/>
            </a:endParaRPr>
          </a:p>
          <a:p>
            <a:endParaRPr lang="en-US" altLang="ja-JP" sz="2400" dirty="0">
              <a:ea typeface="ＭＳ Ｐゴシック" charset="0"/>
              <a:cs typeface="ＭＳ Ｐゴシック" charset="0"/>
            </a:endParaRPr>
          </a:p>
          <a:p>
            <a:pPr marL="0" indent="0">
              <a:buNone/>
            </a:pPr>
            <a:r>
              <a:rPr lang="en-US" altLang="ja-JP" sz="2400" dirty="0">
                <a:ea typeface="ＭＳ Ｐゴシック" charset="0"/>
                <a:cs typeface="ＭＳ Ｐゴシック" charset="0"/>
              </a:rPr>
              <a:t/>
            </a:r>
            <a:br>
              <a:rPr lang="en-US" altLang="ja-JP" sz="2400" dirty="0">
                <a:ea typeface="ＭＳ Ｐゴシック" charset="0"/>
                <a:cs typeface="ＭＳ Ｐゴシック" charset="0"/>
              </a:rPr>
            </a:br>
            <a:endParaRPr lang="en-US" altLang="ja-JP" sz="2400" dirty="0">
              <a:ea typeface="ＭＳ Ｐゴシック" charset="0"/>
              <a:cs typeface="ＭＳ Ｐゴシック" charset="0"/>
            </a:endParaRPr>
          </a:p>
        </p:txBody>
      </p:sp>
      <p:pic>
        <p:nvPicPr>
          <p:cNvPr id="4" name="Picture 3"/>
          <p:cNvPicPr>
            <a:picLocks noChangeAspect="1"/>
          </p:cNvPicPr>
          <p:nvPr/>
        </p:nvPicPr>
        <p:blipFill>
          <a:blip r:embed="rId3"/>
          <a:stretch>
            <a:fillRect/>
          </a:stretch>
        </p:blipFill>
        <p:spPr>
          <a:xfrm>
            <a:off x="0" y="1878524"/>
            <a:ext cx="9144000" cy="2519368"/>
          </a:xfrm>
          <a:prstGeom prst="rect">
            <a:avLst/>
          </a:prstGeom>
        </p:spPr>
      </p:pic>
      <p:sp>
        <p:nvSpPr>
          <p:cNvPr id="5" name="Rectangle 4"/>
          <p:cNvSpPr/>
          <p:nvPr/>
        </p:nvSpPr>
        <p:spPr>
          <a:xfrm>
            <a:off x="601350" y="4599878"/>
            <a:ext cx="3168185" cy="307777"/>
          </a:xfrm>
          <a:prstGeom prst="rect">
            <a:avLst/>
          </a:prstGeom>
        </p:spPr>
        <p:txBody>
          <a:bodyPr wrap="none">
            <a:spAutoFit/>
          </a:bodyPr>
          <a:lstStyle/>
          <a:p>
            <a:r>
              <a:rPr lang="en-US" altLang="ja-JP" sz="1400" i="1" baseline="0" dirty="0" smtClean="0"/>
              <a:t>Source: [Sherry, et. al SIGCOMM’12]</a:t>
            </a:r>
            <a:endParaRPr lang="en-US" sz="1400" i="1" baseline="0" dirty="0"/>
          </a:p>
        </p:txBody>
      </p:sp>
      <p:sp>
        <p:nvSpPr>
          <p:cNvPr id="6" name="Rectangle 5"/>
          <p:cNvSpPr/>
          <p:nvPr/>
        </p:nvSpPr>
        <p:spPr>
          <a:xfrm>
            <a:off x="610556" y="4281174"/>
            <a:ext cx="7969333" cy="307777"/>
          </a:xfrm>
          <a:prstGeom prst="rect">
            <a:avLst/>
          </a:prstGeom>
        </p:spPr>
        <p:txBody>
          <a:bodyPr wrap="square">
            <a:spAutoFit/>
          </a:bodyPr>
          <a:lstStyle/>
          <a:p>
            <a:r>
              <a:rPr lang="en-US" sz="1400" baseline="0" dirty="0" smtClean="0"/>
              <a:t>Small: &lt;=1k hosts</a:t>
            </a:r>
            <a:r>
              <a:rPr lang="en-US" sz="1400" baseline="0" dirty="0"/>
              <a:t>;</a:t>
            </a:r>
            <a:r>
              <a:rPr lang="en-US" sz="1400" baseline="0" dirty="0" smtClean="0"/>
              <a:t> Medium: 1k</a:t>
            </a:r>
            <a:r>
              <a:rPr lang="en-US" sz="1400" baseline="0" dirty="0"/>
              <a:t>-</a:t>
            </a:r>
            <a:r>
              <a:rPr lang="en-US" sz="1400" baseline="0" dirty="0" smtClean="0"/>
              <a:t>10k; Large: 10k</a:t>
            </a:r>
            <a:r>
              <a:rPr lang="en-US" sz="1400" baseline="0" dirty="0"/>
              <a:t>-</a:t>
            </a:r>
            <a:r>
              <a:rPr lang="en-US" sz="1400" baseline="0" dirty="0" smtClean="0"/>
              <a:t>100k; Very Large: &gt;= 100k</a:t>
            </a:r>
            <a:endParaRPr lang="en-US" sz="1400" baseline="0" dirty="0"/>
          </a:p>
        </p:txBody>
      </p:sp>
      <p:sp>
        <p:nvSpPr>
          <p:cNvPr id="9"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8</a:t>
            </a:fld>
            <a:endParaRPr lang="en-US" dirty="0">
              <a:solidFill>
                <a:schemeClr val="bg2"/>
              </a:solidFill>
            </a:endParaRPr>
          </a:p>
        </p:txBody>
      </p:sp>
    </p:spTree>
    <p:extLst>
      <p:ext uri="{BB962C8B-B14F-4D97-AF65-F5344CB8AC3E}">
        <p14:creationId xmlns:p14="http://schemas.microsoft.com/office/powerpoint/2010/main" val="41029007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Outline</a:t>
            </a:r>
            <a:endParaRPr lang="en-US" sz="3600" dirty="0"/>
          </a:p>
        </p:txBody>
      </p:sp>
      <p:sp>
        <p:nvSpPr>
          <p:cNvPr id="3" name="Content Placeholder 2"/>
          <p:cNvSpPr>
            <a:spLocks noGrp="1"/>
          </p:cNvSpPr>
          <p:nvPr>
            <p:ph idx="1"/>
          </p:nvPr>
        </p:nvSpPr>
        <p:spPr/>
        <p:txBody>
          <a:bodyPr/>
          <a:lstStyle/>
          <a:p>
            <a:r>
              <a:rPr lang="en-US" dirty="0" smtClean="0"/>
              <a:t>What is and why SDN?</a:t>
            </a:r>
          </a:p>
          <a:p>
            <a:r>
              <a:rPr lang="en-US" dirty="0" smtClean="0"/>
              <a:t>SDN now</a:t>
            </a:r>
          </a:p>
          <a:p>
            <a:endParaRPr lang="en-US" dirty="0" smtClean="0"/>
          </a:p>
        </p:txBody>
      </p:sp>
      <p:sp>
        <p:nvSpPr>
          <p:cNvPr id="4" name="Slide Number Placeholder 6"/>
          <p:cNvSpPr>
            <a:spLocks noGrp="1"/>
          </p:cNvSpPr>
          <p:nvPr>
            <p:ph type="sldNum" sz="quarter" idx="10"/>
          </p:nvPr>
        </p:nvSpPr>
        <p:spPr>
          <a:xfrm>
            <a:off x="7239000" y="6553200"/>
            <a:ext cx="1905000" cy="304800"/>
          </a:xfrm>
        </p:spPr>
        <p:txBody>
          <a:bodyPr/>
          <a:lstStyle/>
          <a:p>
            <a:pPr>
              <a:defRPr/>
            </a:pPr>
            <a:fld id="{164B0F64-89EF-7A42-892D-484BAB952423}" type="slidenum">
              <a:rPr lang="en-US" smtClean="0"/>
              <a:pPr>
                <a:defRPr/>
              </a:pPr>
              <a:t>9</a:t>
            </a:fld>
            <a:endParaRPr lang="en-US" dirty="0">
              <a:solidFill>
                <a:schemeClr val="bg2"/>
              </a:solidFill>
            </a:endParaRPr>
          </a:p>
        </p:txBody>
      </p:sp>
    </p:spTree>
    <p:extLst>
      <p:ext uri="{BB962C8B-B14F-4D97-AF65-F5344CB8AC3E}">
        <p14:creationId xmlns:p14="http://schemas.microsoft.com/office/powerpoint/2010/main" val="210235100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Blank Presenta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25000">
            <a:ln>
              <a:noFill/>
            </a:ln>
            <a:solidFill>
              <a:schemeClr val="tx1"/>
            </a:solidFill>
            <a:effectLst>
              <a:outerShdw blurRad="38100" dist="38100" dir="2700000" algn="tl">
                <a:srgbClr val="000000">
                  <a:alpha val="43137"/>
                </a:srgbClr>
              </a:outerShdw>
            </a:effectLst>
            <a:latin typeface="Arial" pitchFamily="-105" charset="0"/>
            <a:ea typeface="ＭＳ Ｐゴシック" pitchFamily="-105" charset="-128"/>
            <a:cs typeface="ＭＳ Ｐゴシック" pitchFamily="-105"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dimacs-2011-12-08-template.pot</Template>
  <TotalTime>11876</TotalTime>
  <Words>1411</Words>
  <Application>Microsoft Macintosh PowerPoint</Application>
  <PresentationFormat>On-screen Show (4:3)</PresentationFormat>
  <Paragraphs>242</Paragraphs>
  <Slides>35</Slides>
  <Notes>34</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Blank Presentation</vt:lpstr>
      <vt:lpstr>A Brief Introduction to SDN</vt:lpstr>
      <vt:lpstr>Outline</vt:lpstr>
      <vt:lpstr>What is SDN?</vt:lpstr>
      <vt:lpstr>Why SDN (Theory)?</vt:lpstr>
      <vt:lpstr>Why SDN (Architecture Theory)?</vt:lpstr>
      <vt:lpstr>Why SDN (Industry)?</vt:lpstr>
      <vt:lpstr>Why SDN (Industry)?</vt:lpstr>
      <vt:lpstr>Why SDN or More Programmable Networks (Industry)?</vt:lpstr>
      <vt:lpstr>Outline</vt:lpstr>
      <vt:lpstr>Results of a User Survey</vt:lpstr>
      <vt:lpstr>Some Main Use Cases of SDN</vt:lpstr>
      <vt:lpstr>State of Current (Open Source) Players</vt:lpstr>
      <vt:lpstr>Outline</vt:lpstr>
      <vt:lpstr>SDN Architecture (Intel)</vt:lpstr>
      <vt:lpstr>SDN Architecture (HP)</vt:lpstr>
      <vt:lpstr>SDN Architecture (Big Switch)</vt:lpstr>
      <vt:lpstr>SDN Architecture (Google WAN)</vt:lpstr>
      <vt:lpstr>SDN Architecture (F5)</vt:lpstr>
      <vt:lpstr>SDN Architecture (Wikipedia)</vt:lpstr>
      <vt:lpstr>SDN Architecture (NEC)</vt:lpstr>
      <vt:lpstr>SDN Architecture (Juniper)</vt:lpstr>
      <vt:lpstr>SDN Architecture (IBM)</vt:lpstr>
      <vt:lpstr>SDN Architecture (F5)</vt:lpstr>
      <vt:lpstr>SDN Architecture (F5)</vt:lpstr>
      <vt:lpstr>SDN Architecture (F5)</vt:lpstr>
      <vt:lpstr>SDN Architecture (F5)</vt:lpstr>
      <vt:lpstr>OpenDaylight Software Architecture</vt:lpstr>
      <vt:lpstr>OpenDaylight Architecture</vt:lpstr>
      <vt:lpstr>OpenDaylight Architecture</vt:lpstr>
      <vt:lpstr>ONOS Architecture</vt:lpstr>
      <vt:lpstr>ONOS Architecture</vt:lpstr>
      <vt:lpstr>Key Areas for Abstraction</vt:lpstr>
      <vt:lpstr>What’s New and Important in SDN</vt:lpstr>
      <vt:lpstr>Key Datapath Question</vt:lpstr>
      <vt:lpstr>Key Configuration Question</vt:lpstr>
    </vt:vector>
  </TitlesOfParts>
  <Manager/>
  <Company>Yale University</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Yale FBO Communications</dc:title>
  <dc:subject/>
  <dc:creator>Patrick J. Lynch</dc:creator>
  <cp:keywords/>
  <dc:description/>
  <cp:lastModifiedBy>Y. Richard Yang</cp:lastModifiedBy>
  <cp:revision>866</cp:revision>
  <cp:lastPrinted>2011-12-21T04:26:34Z</cp:lastPrinted>
  <dcterms:modified xsi:type="dcterms:W3CDTF">2015-11-30T09:44:26Z</dcterms:modified>
  <cp:category/>
</cp:coreProperties>
</file>